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662" r:id="rId2"/>
    <p:sldId id="841" r:id="rId3"/>
    <p:sldId id="842" r:id="rId4"/>
    <p:sldId id="843" r:id="rId5"/>
    <p:sldId id="873" r:id="rId6"/>
    <p:sldId id="856" r:id="rId7"/>
    <p:sldId id="857" r:id="rId8"/>
    <p:sldId id="874" r:id="rId9"/>
    <p:sldId id="875" r:id="rId10"/>
    <p:sldId id="876" r:id="rId11"/>
    <p:sldId id="877" r:id="rId12"/>
    <p:sldId id="855" r:id="rId13"/>
    <p:sldId id="878" r:id="rId14"/>
    <p:sldId id="879" r:id="rId15"/>
    <p:sldId id="880" r:id="rId16"/>
    <p:sldId id="881" r:id="rId17"/>
    <p:sldId id="858" r:id="rId18"/>
    <p:sldId id="859" r:id="rId19"/>
    <p:sldId id="860" r:id="rId20"/>
    <p:sldId id="861" r:id="rId21"/>
    <p:sldId id="862" r:id="rId22"/>
    <p:sldId id="868" r:id="rId23"/>
    <p:sldId id="863" r:id="rId24"/>
    <p:sldId id="849" r:id="rId25"/>
    <p:sldId id="864" r:id="rId26"/>
    <p:sldId id="867" r:id="rId27"/>
    <p:sldId id="850" r:id="rId28"/>
    <p:sldId id="851" r:id="rId29"/>
    <p:sldId id="852" r:id="rId30"/>
    <p:sldId id="844" r:id="rId31"/>
    <p:sldId id="845" r:id="rId32"/>
    <p:sldId id="846" r:id="rId33"/>
    <p:sldId id="847" r:id="rId34"/>
    <p:sldId id="865" r:id="rId35"/>
    <p:sldId id="866" r:id="rId36"/>
    <p:sldId id="869" r:id="rId37"/>
    <p:sldId id="870" r:id="rId38"/>
    <p:sldId id="871" r:id="rId39"/>
    <p:sldId id="872" r:id="rId40"/>
    <p:sldId id="854" r:id="rId41"/>
    <p:sldId id="590" r:id="rId42"/>
    <p:sldId id="591" r:id="rId43"/>
    <p:sldId id="593" r:id="rId44"/>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400" userDrawn="1">
          <p15:clr>
            <a:srgbClr val="A4A3A4"/>
          </p15:clr>
        </p15:guide>
        <p15:guide id="14" orient="horz" pos="1913" userDrawn="1">
          <p15:clr>
            <a:srgbClr val="A4A3A4"/>
          </p15:clr>
        </p15:guide>
        <p15:guide id="16" pos="3946" userDrawn="1">
          <p15:clr>
            <a:srgbClr val="A4A3A4"/>
          </p15:clr>
        </p15:guide>
        <p15:guide id="17" orient="horz" pos="277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0F3"/>
    <a:srgbClr val="00B1C3"/>
    <a:srgbClr val="92C14D"/>
    <a:srgbClr val="EE4639"/>
    <a:srgbClr val="92C24E"/>
    <a:srgbClr val="FBC8C4"/>
    <a:srgbClr val="F6F6C3"/>
    <a:srgbClr val="9AA41D"/>
    <a:srgbClr val="DDEEC7"/>
    <a:srgbClr val="3C76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1" autoAdjust="0"/>
    <p:restoredTop sz="70588" autoAdjust="0"/>
  </p:normalViewPr>
  <p:slideViewPr>
    <p:cSldViewPr snapToGrid="0">
      <p:cViewPr varScale="1">
        <p:scale>
          <a:sx n="65" d="100"/>
          <a:sy n="65" d="100"/>
        </p:scale>
        <p:origin x="2064" y="53"/>
      </p:cViewPr>
      <p:guideLst>
        <p:guide orient="horz" pos="3297"/>
        <p:guide pos="2993"/>
        <p:guide orient="horz" pos="303"/>
        <p:guide pos="5465"/>
        <p:guide pos="317"/>
        <p:guide pos="2767"/>
        <p:guide pos="2880"/>
        <p:guide orient="horz" pos="575"/>
        <p:guide pos="431"/>
        <p:guide pos="544"/>
        <p:guide pos="4400"/>
        <p:guide orient="horz" pos="1913"/>
        <p:guide pos="3946"/>
        <p:guide orient="horz" pos="2775"/>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a garvich" userId="5be0e8c1e2936f7a" providerId="LiveId" clId="{304EB5AB-FC96-4D83-BC3F-713CEC306C41}"/>
    <pc:docChg chg="modSld">
      <pc:chgData name="katya garvich" userId="5be0e8c1e2936f7a" providerId="LiveId" clId="{304EB5AB-FC96-4D83-BC3F-713CEC306C41}" dt="2024-10-19T20:38:24.699" v="14" actId="20577"/>
      <pc:docMkLst>
        <pc:docMk/>
      </pc:docMkLst>
      <pc:sldChg chg="modSp mod">
        <pc:chgData name="katya garvich" userId="5be0e8c1e2936f7a" providerId="LiveId" clId="{304EB5AB-FC96-4D83-BC3F-713CEC306C41}" dt="2024-10-19T20:38:24.699" v="14" actId="20577"/>
        <pc:sldMkLst>
          <pc:docMk/>
          <pc:sldMk cId="466746869" sldId="868"/>
        </pc:sldMkLst>
        <pc:graphicFrameChg chg="modGraphic">
          <ac:chgData name="katya garvich" userId="5be0e8c1e2936f7a" providerId="LiveId" clId="{304EB5AB-FC96-4D83-BC3F-713CEC306C41}" dt="2024-10-19T20:38:24.699" v="14" actId="20577"/>
          <ac:graphicFrameMkLst>
            <pc:docMk/>
            <pc:sldMk cId="466746869" sldId="868"/>
            <ac:graphicFrameMk id="25" creationId="{0C35627A-FAB6-4AB1-8503-7B09B57013C5}"/>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19/10/2024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1422624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2326283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17752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1899997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3971283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3887713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208244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3377522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259959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9093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29575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1745610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10000"/>
          </a:bodyPr>
          <a:lstStyle/>
          <a:p>
            <a:r>
              <a:rPr lang="es-ES" sz="1200" b="1" i="0" kern="1200" dirty="0">
                <a:solidFill>
                  <a:schemeClr val="tx1"/>
                </a:solidFill>
                <a:effectLst/>
                <a:latin typeface="+mn-lt"/>
                <a:ea typeface="+mn-ea"/>
                <a:cs typeface="+mn-cs"/>
              </a:rPr>
              <a:t>Inicio de Señal</a:t>
            </a:r>
            <a:r>
              <a:rPr lang="es-E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Alerta de seguridad</a:t>
            </a:r>
            <a:r>
              <a:rPr lang="es-ES" sz="1200" b="0" i="0" kern="1200" dirty="0">
                <a:solidFill>
                  <a:schemeClr val="tx1"/>
                </a:solidFill>
                <a:effectLst/>
                <a:latin typeface="+mn-lt"/>
                <a:ea typeface="+mn-ea"/>
                <a:cs typeface="+mn-cs"/>
              </a:rPr>
              <a:t>: En un proceso de gestión de seguridad, el evento de inicio podría ser una señal que indica una violación de seguridad. Esta señal inicia el proceso de respuesta a incidentes.</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Notificación de nuevo pedido</a:t>
            </a:r>
            <a:r>
              <a:rPr lang="es-ES" sz="1200" b="0" i="0" kern="1200" dirty="0">
                <a:solidFill>
                  <a:schemeClr val="tx1"/>
                </a:solidFill>
                <a:effectLst/>
                <a:latin typeface="+mn-lt"/>
                <a:ea typeface="+mn-ea"/>
                <a:cs typeface="+mn-cs"/>
              </a:rPr>
              <a:t>: En un proceso de gestión de pedidos, el evento de inicio podría ser una señal que indica la llegada de un nuevo pedido. Esta señal inicia el proceso de procesamiento del pedido.</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Alerta de mantenimiento</a:t>
            </a:r>
            <a:r>
              <a:rPr lang="es-ES" sz="1200" b="0" i="0" kern="1200" dirty="0">
                <a:solidFill>
                  <a:schemeClr val="tx1"/>
                </a:solidFill>
                <a:effectLst/>
                <a:latin typeface="+mn-lt"/>
                <a:ea typeface="+mn-ea"/>
                <a:cs typeface="+mn-cs"/>
              </a:rPr>
              <a:t>: En un proceso de mantenimiento, el evento de inicio podría ser una señal que indica la necesidad de mantenimiento. Esta señal inicia el proceso de programación del mantenimiento.</a:t>
            </a:r>
          </a:p>
          <a:p>
            <a:endParaRPr lang="es-ES" dirty="0"/>
          </a:p>
          <a:p>
            <a:r>
              <a:rPr lang="es-ES" sz="1200" b="1" i="0" kern="1200" dirty="0">
                <a:solidFill>
                  <a:schemeClr val="tx1"/>
                </a:solidFill>
                <a:effectLst/>
                <a:latin typeface="+mn-lt"/>
                <a:ea typeface="+mn-ea"/>
                <a:cs typeface="+mn-cs"/>
              </a:rPr>
              <a:t>Inicio Paralelo Múltiple</a:t>
            </a:r>
            <a:r>
              <a:rPr lang="es-ES" sz="1200" b="0" i="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b="1" i="0" kern="1200" dirty="0">
                <a:solidFill>
                  <a:schemeClr val="tx1"/>
                </a:solidFill>
                <a:effectLst/>
                <a:latin typeface="+mn-lt"/>
                <a:ea typeface="+mn-ea"/>
                <a:cs typeface="+mn-cs"/>
              </a:rPr>
              <a:t>Aprobación del proyecto</a:t>
            </a:r>
            <a:r>
              <a:rPr lang="es-ES" sz="1200" b="0" i="0" kern="1200" dirty="0">
                <a:solidFill>
                  <a:schemeClr val="tx1"/>
                </a:solidFill>
                <a:effectLst/>
                <a:latin typeface="+mn-lt"/>
                <a:ea typeface="+mn-ea"/>
                <a:cs typeface="+mn-cs"/>
              </a:rPr>
              <a:t>: En un proceso de gestión de proyectos, el evento de inicio podría ser la aprobación simultánea del presupuesto del proyecto y la asignación del equipo del proyecto.</a:t>
            </a:r>
          </a:p>
          <a:p>
            <a:pPr marL="171450" lvl="0" indent="-171450">
              <a:buFont typeface="Arial" panose="020B0604020202020204" pitchFamily="34" charset="0"/>
              <a:buChar char="•"/>
            </a:pPr>
            <a:r>
              <a:rPr lang="es-ES" sz="1200" b="1" i="0" kern="1200" dirty="0">
                <a:solidFill>
                  <a:schemeClr val="tx1"/>
                </a:solidFill>
                <a:effectLst/>
                <a:latin typeface="+mn-lt"/>
                <a:ea typeface="+mn-ea"/>
                <a:cs typeface="+mn-cs"/>
              </a:rPr>
              <a:t>Lanzamiento del producto</a:t>
            </a:r>
            <a:r>
              <a:rPr lang="es-ES" sz="1200" b="0" i="0" kern="1200" dirty="0">
                <a:solidFill>
                  <a:schemeClr val="tx1"/>
                </a:solidFill>
                <a:effectLst/>
                <a:latin typeface="+mn-lt"/>
                <a:ea typeface="+mn-ea"/>
                <a:cs typeface="+mn-cs"/>
              </a:rPr>
              <a:t>: En un proceso de lanzamiento del producto, el evento de inicio podría ser la finalización simultánea del desarrollo del producto y la aprobación del marketing.</a:t>
            </a:r>
          </a:p>
          <a:p>
            <a:endParaRPr lang="es-ES" dirty="0"/>
          </a:p>
          <a:p>
            <a:r>
              <a:rPr lang="es-ES" sz="1200" b="1" i="0" kern="1200" dirty="0">
                <a:solidFill>
                  <a:schemeClr val="tx1"/>
                </a:solidFill>
                <a:effectLst/>
                <a:latin typeface="+mn-lt"/>
                <a:ea typeface="+mn-ea"/>
                <a:cs typeface="+mn-cs"/>
              </a:rPr>
              <a:t>Inicio Múltiple</a:t>
            </a:r>
            <a:r>
              <a:rPr lang="es-ES" sz="1200" b="0" i="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b="1" i="0" kern="1200" dirty="0">
                <a:solidFill>
                  <a:schemeClr val="tx1"/>
                </a:solidFill>
                <a:effectLst/>
                <a:latin typeface="+mn-lt"/>
                <a:ea typeface="+mn-ea"/>
                <a:cs typeface="+mn-cs"/>
              </a:rPr>
              <a:t>Gestión del inventario</a:t>
            </a:r>
            <a:r>
              <a:rPr lang="es-ES" sz="1200" b="0" i="0" kern="1200" dirty="0">
                <a:solidFill>
                  <a:schemeClr val="tx1"/>
                </a:solidFill>
                <a:effectLst/>
                <a:latin typeface="+mn-lt"/>
                <a:ea typeface="+mn-ea"/>
                <a:cs typeface="+mn-cs"/>
              </a:rPr>
              <a:t>: En un proceso de gestión del inventario, el evento de inicio podría ser la recepción simultánea de una señal que indica que el stock está bajo y una temporización que indica que es hora de revisar el inventario.</a:t>
            </a:r>
          </a:p>
          <a:p>
            <a:pPr marL="171450" lvl="0" indent="-171450">
              <a:buFont typeface="Arial" panose="020B0604020202020204" pitchFamily="34" charset="0"/>
              <a:buChar char="•"/>
            </a:pPr>
            <a:r>
              <a:rPr lang="es-ES" sz="1200" b="1" i="0" kern="1200" dirty="0">
                <a:solidFill>
                  <a:schemeClr val="tx1"/>
                </a:solidFill>
                <a:effectLst/>
                <a:latin typeface="+mn-lt"/>
                <a:ea typeface="+mn-ea"/>
                <a:cs typeface="+mn-cs"/>
              </a:rPr>
              <a:t>Gestión del rendimiento</a:t>
            </a:r>
            <a:r>
              <a:rPr lang="es-ES" sz="1200" b="0" i="0" kern="1200" dirty="0">
                <a:solidFill>
                  <a:schemeClr val="tx1"/>
                </a:solidFill>
                <a:effectLst/>
                <a:latin typeface="+mn-lt"/>
                <a:ea typeface="+mn-ea"/>
                <a:cs typeface="+mn-cs"/>
              </a:rPr>
              <a:t>: En un proceso de gestión del rendimiento, el evento de inicio podría ser la finalización simultánea del período de revisión y la recepción de una solicitud formal para una revisión del rendimiento.</a:t>
            </a:r>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2536112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r>
              <a:rPr lang="es-ES" dirty="0"/>
              <a:t>Intermedio Señal:</a:t>
            </a:r>
          </a:p>
          <a:p>
            <a:pPr marL="171450" indent="-171450">
              <a:buFont typeface="Arial" panose="020B0604020202020204" pitchFamily="34" charset="0"/>
              <a:buChar char="•"/>
            </a:pPr>
            <a:r>
              <a:rPr lang="es-ES" b="1" dirty="0"/>
              <a:t>Gestión de Pedidos y Envíos: </a:t>
            </a:r>
            <a:r>
              <a:rPr lang="es-ES" dirty="0"/>
              <a:t>Imagina que tienes dos procesos separados, uno para gestionar los pedidos de los clientes y otro para gestionar los envíos. Cuando un pedido es procesado en el proceso de gestión de pedidos, se puede lanzar una señal que indica que el pedido está listo para ser enviado. Esta señal puede ser capturada por el proceso de gestión de envíos, que luego puede iniciar el proceso de envío.</a:t>
            </a:r>
            <a:endParaRPr lang="es-PE" dirty="0"/>
          </a:p>
          <a:p>
            <a:endParaRPr lang="es-ES" dirty="0"/>
          </a:p>
          <a:p>
            <a:r>
              <a:rPr lang="es-ES" dirty="0"/>
              <a:t>E</a:t>
            </a:r>
            <a:r>
              <a:rPr lang="es-PE" dirty="0" err="1"/>
              <a:t>ventos</a:t>
            </a:r>
            <a:r>
              <a:rPr lang="es-PE" dirty="0"/>
              <a:t> de Fin:</a:t>
            </a:r>
            <a:endParaRPr lang="es-ES" dirty="0"/>
          </a:p>
          <a:p>
            <a:pPr marL="171450" indent="-171450">
              <a:buFont typeface="Arial" panose="020B0604020202020204" pitchFamily="34" charset="0"/>
              <a:buChar char="•"/>
            </a:pPr>
            <a:r>
              <a:rPr lang="es-ES" b="1" dirty="0"/>
              <a:t>Evento de fin de mensaje: </a:t>
            </a:r>
            <a:r>
              <a:rPr lang="es-ES" dirty="0"/>
              <a:t>Este evento se utiliza para indicar que un proceso ha terminado y que un mensaje ha sido enviado a otro participante1. Por ejemplo, en un proceso de pedido de comida, un evento de fin de mensaje podría ser “Pedido confirmado”, donde el restaurante envía un mensaje al cliente para confirmar que su pedido ha sido recibido y está siendo preparado.</a:t>
            </a:r>
          </a:p>
          <a:p>
            <a:pPr marL="171450" indent="-171450">
              <a:buFont typeface="Arial" panose="020B0604020202020204" pitchFamily="34" charset="0"/>
              <a:buChar char="•"/>
            </a:pPr>
            <a:r>
              <a:rPr lang="es-ES" b="1" dirty="0"/>
              <a:t>Evento de fin de error: </a:t>
            </a:r>
            <a:r>
              <a:rPr lang="es-ES" dirty="0"/>
              <a:t>Este evento se utiliza para indicar que ha ocurrido un error en el proceso1. Por ejemplo, en un proceso de transacción bancaria, si no hay suficientes fondos en la cuenta, se podría utilizar un evento de fin de error como “Fondos insuficientes”.</a:t>
            </a:r>
          </a:p>
          <a:p>
            <a:pPr marL="171450" indent="-171450">
              <a:buFont typeface="Arial" panose="020B0604020202020204" pitchFamily="34" charset="0"/>
              <a:buChar char="•"/>
            </a:pPr>
            <a:r>
              <a:rPr lang="es-ES" b="1" dirty="0"/>
              <a:t>Evento de fin de compensación: </a:t>
            </a:r>
            <a:r>
              <a:rPr lang="es-ES" dirty="0"/>
              <a:t>Este evento se utiliza para deshacer ciertas actividades si algo sale mal en el proceso1. Por ejemplo, en un proceso de reserva de vuelo, si la reserva falla por alguna razón, un evento de fin de compensación podría ser “Cancelar reserva”, lo que desencadenaría actividades para liberar los recursos reservados (como los asientos del avión).</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255047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840603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1060537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a:t>
            </a:r>
            <a:r>
              <a:rPr lang="es-ES" sz="1200" b="1" i="0" kern="1200" dirty="0">
                <a:solidFill>
                  <a:schemeClr val="tx1"/>
                </a:solidFill>
                <a:effectLst/>
                <a:latin typeface="+mn-lt"/>
                <a:ea typeface="+mn-ea"/>
                <a:cs typeface="+mn-cs"/>
              </a:rPr>
              <a:t>Tarea de Envío</a:t>
            </a:r>
            <a:r>
              <a:rPr lang="es-ES" sz="1200" b="0" i="0" kern="1200" dirty="0">
                <a:solidFill>
                  <a:schemeClr val="tx1"/>
                </a:solidFill>
                <a:effectLst/>
                <a:latin typeface="+mn-lt"/>
                <a:ea typeface="+mn-ea"/>
                <a:cs typeface="+mn-cs"/>
              </a:rPr>
              <a:t> representa una tarea que envía un mensaje a otro proceso o participante. Esta tarea se completa una vez que se ha enviado el mensaje. No requiere necesariamente la intervención humana y puede ser realizada por un sistema automatizado. Por ejemplo, un sistema que envía una notificación automática a un usuario cuando se completa una tarea es una Tarea de Envío.</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La Tarea Script </a:t>
            </a:r>
            <a:r>
              <a:rPr lang="es-ES" sz="1200" b="0" i="0" kern="1200" dirty="0">
                <a:solidFill>
                  <a:schemeClr val="tx1"/>
                </a:solidFill>
                <a:effectLst/>
                <a:latin typeface="+mn-lt"/>
                <a:ea typeface="+mn-ea"/>
                <a:cs typeface="+mn-cs"/>
              </a:rPr>
              <a:t>se utiliza para modelar la evaluación de un script; por ejemplo, un script escrito en </a:t>
            </a:r>
            <a:r>
              <a:rPr lang="es-ES" sz="1200" b="0" i="0" kern="1200" dirty="0" err="1">
                <a:solidFill>
                  <a:schemeClr val="tx1"/>
                </a:solidFill>
                <a:effectLst/>
                <a:latin typeface="+mn-lt"/>
                <a:ea typeface="+mn-ea"/>
                <a:cs typeface="+mn-cs"/>
              </a:rPr>
              <a:t>Groovy</a:t>
            </a:r>
            <a:r>
              <a:rPr lang="es-ES" sz="1200" b="0" i="0" kern="1200" dirty="0">
                <a:solidFill>
                  <a:schemeClr val="tx1"/>
                </a:solidFill>
                <a:effectLst/>
                <a:latin typeface="+mn-lt"/>
                <a:ea typeface="+mn-ea"/>
                <a:cs typeface="+mn-cs"/>
              </a:rPr>
              <a:t>, JavaScript o Python. Esta tarea se completa una vez que el script ha sido evaluado y ha realizado su función.</a:t>
            </a:r>
          </a:p>
          <a:p>
            <a:r>
              <a:rPr lang="es-ES" sz="1200" b="0" i="0" kern="1200" dirty="0">
                <a:solidFill>
                  <a:schemeClr val="tx1"/>
                </a:solidFill>
                <a:effectLst/>
                <a:latin typeface="+mn-lt"/>
                <a:ea typeface="+mn-ea"/>
                <a:cs typeface="+mn-cs"/>
              </a:rPr>
              <a:t>Ejemplo 1: Un sistema calcula automáticamente el total de un pedido utilizando un script.</a:t>
            </a:r>
          </a:p>
          <a:p>
            <a:r>
              <a:rPr lang="es-ES" sz="1200" b="0" i="0" kern="1200" dirty="0">
                <a:solidFill>
                  <a:schemeClr val="tx1"/>
                </a:solidFill>
                <a:effectLst/>
                <a:latin typeface="+mn-lt"/>
                <a:ea typeface="+mn-ea"/>
                <a:cs typeface="+mn-cs"/>
              </a:rPr>
              <a:t>Ejemplo 2: Un script automatiza el proceso de copia de seguridad de los datos en una base de datos.</a:t>
            </a:r>
          </a:p>
          <a:p>
            <a:endParaRPr lang="es-ES" sz="1200" b="0" i="0" kern="1200" dirty="0">
              <a:solidFill>
                <a:schemeClr val="tx1"/>
              </a:solidFill>
              <a:effectLst/>
              <a:latin typeface="+mn-lt"/>
              <a:ea typeface="+mn-ea"/>
              <a:cs typeface="+mn-cs"/>
            </a:endParaRPr>
          </a:p>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4290981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2066528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301438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1043751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291023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Bizagi es una suite ofimática que consta de 2 productos complementarios: Bizagi Process </a:t>
            </a:r>
            <a:r>
              <a:rPr lang="es-ES" dirty="0" err="1"/>
              <a:t>Modeler</a:t>
            </a:r>
            <a:r>
              <a:rPr lang="es-ES" dirty="0"/>
              <a:t> y Bizagi BPM Suite.</a:t>
            </a:r>
          </a:p>
          <a:p>
            <a:pPr marL="171450" indent="-171450">
              <a:buFont typeface="Arial" panose="020B0604020202020204" pitchFamily="34" charset="0"/>
              <a:buChar char="•"/>
            </a:pPr>
            <a:r>
              <a:rPr lang="es-ES" dirty="0"/>
              <a:t>Bizagi Process </a:t>
            </a:r>
            <a:r>
              <a:rPr lang="es-ES" dirty="0" err="1"/>
              <a:t>Modeler</a:t>
            </a:r>
            <a:r>
              <a:rPr lang="es-ES" dirty="0"/>
              <a:t>  es un software gratuito que se usa para diagramar, documentar y simular procesos de negocio usando la notación estándar BPMN (Business Process </a:t>
            </a:r>
            <a:r>
              <a:rPr lang="es-ES" dirty="0" err="1"/>
              <a:t>Modeling</a:t>
            </a:r>
            <a:r>
              <a:rPr lang="es-ES" dirty="0"/>
              <a:t> </a:t>
            </a:r>
            <a:r>
              <a:rPr lang="es-ES" dirty="0" err="1"/>
              <a:t>Notation</a:t>
            </a:r>
            <a:r>
              <a:rPr lang="es-ES" dirty="0"/>
              <a:t>).</a:t>
            </a:r>
          </a:p>
          <a:p>
            <a:pPr marL="171450" indent="-171450">
              <a:buFont typeface="Arial" panose="020B0604020202020204" pitchFamily="34" charset="0"/>
              <a:buChar char="•"/>
            </a:pPr>
            <a:r>
              <a:rPr lang="es-ES" dirty="0"/>
              <a:t>Por otro lado, Bizagi BPM Suite es una solución de Gestión por procesos que permite a las organizaciones ejecutar y automatizar procesos o flujos de trabajo.</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987505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3091558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163435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1748400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268527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22808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388781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425328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3108846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a:p>
        </p:txBody>
      </p:sp>
    </p:spTree>
    <p:extLst>
      <p:ext uri="{BB962C8B-B14F-4D97-AF65-F5344CB8AC3E}">
        <p14:creationId xmlns:p14="http://schemas.microsoft.com/office/powerpoint/2010/main" val="3143462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40</a:t>
            </a:fld>
            <a:endParaRPr lang="es-PE"/>
          </a:p>
        </p:txBody>
      </p:sp>
    </p:spTree>
    <p:extLst>
      <p:ext uri="{BB962C8B-B14F-4D97-AF65-F5344CB8AC3E}">
        <p14:creationId xmlns:p14="http://schemas.microsoft.com/office/powerpoint/2010/main" val="72291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1935107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276533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3587276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676779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269817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Pasos para usar Bizagi:</a:t>
            </a:r>
          </a:p>
          <a:p>
            <a:endParaRPr lang="es-ES"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2883712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09</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28291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09</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6"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8.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1.xml"/><Relationship Id="rId7"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3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38.xml"/><Relationship Id="rId5" Type="http://schemas.openxmlformats.org/officeDocument/2006/relationships/image" Target="../media/image3.emf"/><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914096"/>
          </a:xfrm>
          <a:prstGeom prst="rect">
            <a:avLst/>
          </a:prstGeom>
        </p:spPr>
        <p:txBody>
          <a:bodyPr wrap="square" lIns="0" tIns="0" rIns="0" bIns="0">
            <a:spAutoFit/>
          </a:bodyPr>
          <a:lstStyle/>
          <a:p>
            <a:pPr>
              <a:lnSpc>
                <a:spcPct val="90000"/>
              </a:lnSpc>
            </a:pPr>
            <a:r>
              <a:rPr lang="es-ES" sz="2200" dirty="0">
                <a:latin typeface="Graphik Medium" charset="0"/>
                <a:ea typeface="Graphik Medium" charset="0"/>
                <a:cs typeface="Graphik Medium" charset="0"/>
              </a:rPr>
              <a:t>INTRODUCCIÓN A</a:t>
            </a:r>
          </a:p>
          <a:p>
            <a:pPr>
              <a:lnSpc>
                <a:spcPct val="90000"/>
              </a:lnSpc>
            </a:pPr>
            <a:r>
              <a:rPr lang="es-ES" sz="2200" b="1" dirty="0">
                <a:latin typeface="Graphik Bold" charset="0"/>
                <a:ea typeface="Graphik Bold" charset="0"/>
                <a:cs typeface="Graphik Bold" charset="0"/>
              </a:rPr>
              <a:t>BIZAGI 3ERA UNIDAD</a:t>
            </a:r>
          </a:p>
          <a:p>
            <a:pPr>
              <a:lnSpc>
                <a:spcPct val="90000"/>
              </a:lnSpc>
            </a:pPr>
            <a:r>
              <a:rPr lang="es-ES" sz="2200" b="1" dirty="0">
                <a:latin typeface="Graphik Bold" charset="0"/>
                <a:ea typeface="Graphik Bold" charset="0"/>
                <a:cs typeface="Graphik Bold" charset="0"/>
              </a:rPr>
              <a:t>DE APRENDIZAJE</a:t>
            </a:r>
          </a:p>
        </p:txBody>
      </p:sp>
      <p:sp>
        <p:nvSpPr>
          <p:cNvPr id="27" name="Rectángulo 26"/>
          <p:cNvSpPr/>
          <p:nvPr/>
        </p:nvSpPr>
        <p:spPr>
          <a:xfrm>
            <a:off x="503237" y="3219842"/>
            <a:ext cx="2920016" cy="664797"/>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Conocer sobre Bizagi</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Ejemplos de modelado con Bizagi </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Modelación de sub procesos.</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09</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8" y="745608"/>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Completan sus datos</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5" name="Imagen 4">
            <a:extLst>
              <a:ext uri="{FF2B5EF4-FFF2-40B4-BE49-F238E27FC236}">
                <a16:creationId xmlns:a16="http://schemas.microsoft.com/office/drawing/2014/main" id="{D37D4F70-1CD4-4166-81F8-AA2CE6F07BB3}"/>
              </a:ext>
            </a:extLst>
          </p:cNvPr>
          <p:cNvPicPr>
            <a:picLocks noChangeAspect="1"/>
          </p:cNvPicPr>
          <p:nvPr/>
        </p:nvPicPr>
        <p:blipFill>
          <a:blip r:embed="rId4"/>
          <a:stretch>
            <a:fillRect/>
          </a:stretch>
        </p:blipFill>
        <p:spPr>
          <a:xfrm>
            <a:off x="187569" y="1144554"/>
            <a:ext cx="8768862" cy="4066046"/>
          </a:xfrm>
          <a:prstGeom prst="rect">
            <a:avLst/>
          </a:prstGeom>
        </p:spPr>
      </p:pic>
    </p:spTree>
    <p:custDataLst>
      <p:tags r:id="rId1"/>
    </p:custDataLst>
    <p:extLst>
      <p:ext uri="{BB962C8B-B14F-4D97-AF65-F5344CB8AC3E}">
        <p14:creationId xmlns:p14="http://schemas.microsoft.com/office/powerpoint/2010/main" val="211610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8" y="745608"/>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Completan los siguientes datos</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F3093495-A066-495F-9BAE-A492862C2D37}"/>
              </a:ext>
            </a:extLst>
          </p:cNvPr>
          <p:cNvPicPr>
            <a:picLocks noChangeAspect="1"/>
          </p:cNvPicPr>
          <p:nvPr/>
        </p:nvPicPr>
        <p:blipFill>
          <a:blip r:embed="rId4"/>
          <a:stretch>
            <a:fillRect/>
          </a:stretch>
        </p:blipFill>
        <p:spPr>
          <a:xfrm>
            <a:off x="245168" y="1055561"/>
            <a:ext cx="8618355" cy="4137587"/>
          </a:xfrm>
          <a:prstGeom prst="rect">
            <a:avLst/>
          </a:prstGeom>
        </p:spPr>
      </p:pic>
    </p:spTree>
    <p:custDataLst>
      <p:tags r:id="rId1"/>
    </p:custDataLst>
    <p:extLst>
      <p:ext uri="{BB962C8B-B14F-4D97-AF65-F5344CB8AC3E}">
        <p14:creationId xmlns:p14="http://schemas.microsoft.com/office/powerpoint/2010/main" val="318718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32934" y="718700"/>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Ingresan a la cuenta de correo con la que se registraron y verifican la cuenta:</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96A1174D-5DFF-4BB9-BD85-7E6A487AF9B6}"/>
              </a:ext>
            </a:extLst>
          </p:cNvPr>
          <p:cNvPicPr>
            <a:picLocks noChangeAspect="1"/>
          </p:cNvPicPr>
          <p:nvPr/>
        </p:nvPicPr>
        <p:blipFill>
          <a:blip r:embed="rId4"/>
          <a:stretch>
            <a:fillRect/>
          </a:stretch>
        </p:blipFill>
        <p:spPr>
          <a:xfrm>
            <a:off x="-12112" y="1090738"/>
            <a:ext cx="9144000" cy="4146620"/>
          </a:xfrm>
          <a:prstGeom prst="rect">
            <a:avLst/>
          </a:prstGeom>
        </p:spPr>
      </p:pic>
    </p:spTree>
    <p:custDataLst>
      <p:tags r:id="rId1"/>
    </p:custDataLst>
    <p:extLst>
      <p:ext uri="{BB962C8B-B14F-4D97-AF65-F5344CB8AC3E}">
        <p14:creationId xmlns:p14="http://schemas.microsoft.com/office/powerpoint/2010/main" val="317014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32934" y="718700"/>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Abrir el correo de Bizagi y </a:t>
            </a:r>
            <a:r>
              <a:rPr lang="es-PE" sz="1100" dirty="0" err="1"/>
              <a:t>click</a:t>
            </a:r>
            <a:r>
              <a:rPr lang="es-PE" sz="1100" dirty="0"/>
              <a:t> en “Activar cuenta”</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4" name="Imagen 3">
            <a:extLst>
              <a:ext uri="{FF2B5EF4-FFF2-40B4-BE49-F238E27FC236}">
                <a16:creationId xmlns:a16="http://schemas.microsoft.com/office/drawing/2014/main" id="{4E985C04-6709-4492-A47B-DFDF353BE000}"/>
              </a:ext>
            </a:extLst>
          </p:cNvPr>
          <p:cNvPicPr>
            <a:picLocks noChangeAspect="1"/>
          </p:cNvPicPr>
          <p:nvPr/>
        </p:nvPicPr>
        <p:blipFill>
          <a:blip r:embed="rId4"/>
          <a:stretch>
            <a:fillRect/>
          </a:stretch>
        </p:blipFill>
        <p:spPr>
          <a:xfrm>
            <a:off x="0" y="1284912"/>
            <a:ext cx="9144000" cy="3711388"/>
          </a:xfrm>
          <a:prstGeom prst="rect">
            <a:avLst/>
          </a:prstGeom>
        </p:spPr>
      </p:pic>
    </p:spTree>
    <p:custDataLst>
      <p:tags r:id="rId1"/>
    </p:custDataLst>
    <p:extLst>
      <p:ext uri="{BB962C8B-B14F-4D97-AF65-F5344CB8AC3E}">
        <p14:creationId xmlns:p14="http://schemas.microsoft.com/office/powerpoint/2010/main" val="169898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32934" y="718700"/>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Iniciar sesión con el correo y clave que registraron:</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3" name="Imagen 2">
            <a:extLst>
              <a:ext uri="{FF2B5EF4-FFF2-40B4-BE49-F238E27FC236}">
                <a16:creationId xmlns:a16="http://schemas.microsoft.com/office/drawing/2014/main" id="{E633E59D-0789-4BAD-B11E-B4478F063FB9}"/>
              </a:ext>
            </a:extLst>
          </p:cNvPr>
          <p:cNvPicPr>
            <a:picLocks noChangeAspect="1"/>
          </p:cNvPicPr>
          <p:nvPr/>
        </p:nvPicPr>
        <p:blipFill>
          <a:blip r:embed="rId4"/>
          <a:stretch>
            <a:fillRect/>
          </a:stretch>
        </p:blipFill>
        <p:spPr>
          <a:xfrm>
            <a:off x="503238" y="1090737"/>
            <a:ext cx="8115556" cy="4067417"/>
          </a:xfrm>
          <a:prstGeom prst="rect">
            <a:avLst/>
          </a:prstGeom>
        </p:spPr>
      </p:pic>
    </p:spTree>
    <p:custDataLst>
      <p:tags r:id="rId1"/>
    </p:custDataLst>
    <p:extLst>
      <p:ext uri="{BB962C8B-B14F-4D97-AF65-F5344CB8AC3E}">
        <p14:creationId xmlns:p14="http://schemas.microsoft.com/office/powerpoint/2010/main" val="71439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32934" y="718700"/>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Iniciar sesión con el correo y clave que registraron:</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5" name="Imagen 4">
            <a:extLst>
              <a:ext uri="{FF2B5EF4-FFF2-40B4-BE49-F238E27FC236}">
                <a16:creationId xmlns:a16="http://schemas.microsoft.com/office/drawing/2014/main" id="{0697EF59-2046-4377-930B-5291648713E9}"/>
              </a:ext>
            </a:extLst>
          </p:cNvPr>
          <p:cNvPicPr>
            <a:picLocks noChangeAspect="1"/>
          </p:cNvPicPr>
          <p:nvPr/>
        </p:nvPicPr>
        <p:blipFill>
          <a:blip r:embed="rId4"/>
          <a:stretch>
            <a:fillRect/>
          </a:stretch>
        </p:blipFill>
        <p:spPr>
          <a:xfrm>
            <a:off x="222738" y="1090738"/>
            <a:ext cx="8435150" cy="3933031"/>
          </a:xfrm>
          <a:prstGeom prst="rect">
            <a:avLst/>
          </a:prstGeom>
        </p:spPr>
      </p:pic>
    </p:spTree>
    <p:custDataLst>
      <p:tags r:id="rId1"/>
    </p:custDataLst>
    <p:extLst>
      <p:ext uri="{BB962C8B-B14F-4D97-AF65-F5344CB8AC3E}">
        <p14:creationId xmlns:p14="http://schemas.microsoft.com/office/powerpoint/2010/main" val="221295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32934" y="718700"/>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Les aparecerá este mensaje de forma automática (validen que no tengan ninguna extensión que bloquee pop ups o descargas)</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B6EA5DD7-0AC3-4980-BA6B-5801E39D7B51}"/>
              </a:ext>
            </a:extLst>
          </p:cNvPr>
          <p:cNvPicPr>
            <a:picLocks noChangeAspect="1"/>
          </p:cNvPicPr>
          <p:nvPr/>
        </p:nvPicPr>
        <p:blipFill>
          <a:blip r:embed="rId4"/>
          <a:stretch>
            <a:fillRect/>
          </a:stretch>
        </p:blipFill>
        <p:spPr>
          <a:xfrm>
            <a:off x="503238" y="987057"/>
            <a:ext cx="8102216" cy="4259019"/>
          </a:xfrm>
          <a:prstGeom prst="rect">
            <a:avLst/>
          </a:prstGeom>
        </p:spPr>
      </p:pic>
    </p:spTree>
    <p:custDataLst>
      <p:tags r:id="rId1"/>
    </p:custDataLst>
    <p:extLst>
      <p:ext uri="{BB962C8B-B14F-4D97-AF65-F5344CB8AC3E}">
        <p14:creationId xmlns:p14="http://schemas.microsoft.com/office/powerpoint/2010/main" val="301668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8780" y="921461"/>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Una vez que termine la descarga, le dan doble </a:t>
            </a:r>
            <a:r>
              <a:rPr lang="es-PE" sz="1100" dirty="0" err="1"/>
              <a:t>click</a:t>
            </a:r>
            <a:r>
              <a:rPr lang="es-PE" sz="1100" dirty="0"/>
              <a:t> al ejecutable.</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3" name="Imagen 2">
            <a:extLst>
              <a:ext uri="{FF2B5EF4-FFF2-40B4-BE49-F238E27FC236}">
                <a16:creationId xmlns:a16="http://schemas.microsoft.com/office/drawing/2014/main" id="{7F28B77F-D990-4A0B-87B6-5F115184003D}"/>
              </a:ext>
            </a:extLst>
          </p:cNvPr>
          <p:cNvPicPr>
            <a:picLocks noChangeAspect="1"/>
          </p:cNvPicPr>
          <p:nvPr/>
        </p:nvPicPr>
        <p:blipFill>
          <a:blip r:embed="rId4"/>
          <a:stretch>
            <a:fillRect/>
          </a:stretch>
        </p:blipFill>
        <p:spPr>
          <a:xfrm>
            <a:off x="333197" y="1320801"/>
            <a:ext cx="8477606" cy="3636228"/>
          </a:xfrm>
          <a:prstGeom prst="rect">
            <a:avLst/>
          </a:prstGeom>
        </p:spPr>
      </p:pic>
      <p:pic>
        <p:nvPicPr>
          <p:cNvPr id="2" name="Imagen 1">
            <a:extLst>
              <a:ext uri="{FF2B5EF4-FFF2-40B4-BE49-F238E27FC236}">
                <a16:creationId xmlns:a16="http://schemas.microsoft.com/office/drawing/2014/main" id="{52D3EFD7-9DA2-4E64-898A-0C4575FC1F18}"/>
              </a:ext>
            </a:extLst>
          </p:cNvPr>
          <p:cNvPicPr>
            <a:picLocks noChangeAspect="1"/>
          </p:cNvPicPr>
          <p:nvPr/>
        </p:nvPicPr>
        <p:blipFill>
          <a:blip r:embed="rId5"/>
          <a:stretch>
            <a:fillRect/>
          </a:stretch>
        </p:blipFill>
        <p:spPr>
          <a:xfrm>
            <a:off x="0" y="1230059"/>
            <a:ext cx="9144000" cy="1097836"/>
          </a:xfrm>
          <a:prstGeom prst="rect">
            <a:avLst/>
          </a:prstGeom>
        </p:spPr>
      </p:pic>
    </p:spTree>
    <p:custDataLst>
      <p:tags r:id="rId1"/>
    </p:custDataLst>
    <p:extLst>
      <p:ext uri="{BB962C8B-B14F-4D97-AF65-F5344CB8AC3E}">
        <p14:creationId xmlns:p14="http://schemas.microsoft.com/office/powerpoint/2010/main" val="425330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3238" y="322040"/>
            <a:ext cx="2430462" cy="193899"/>
          </a:xfrm>
          <a:prstGeom prst="rect">
            <a:avLst/>
          </a:prstGeom>
        </p:spPr>
        <p:txBody>
          <a:bodyPr wrap="square" lIns="0" tIns="0" rIns="0" bIns="0" anchor="b">
            <a:spAutoFit/>
          </a:bodyPr>
          <a:lstStyle/>
          <a:p>
            <a:pPr>
              <a:lnSpc>
                <a:spcPct val="90000"/>
              </a:lnSpc>
              <a:spcBef>
                <a:spcPts val="1000"/>
              </a:spcBef>
              <a:defRPr/>
            </a:pPr>
            <a:r>
              <a:rPr lang="es-ES" sz="1400" b="1" dirty="0">
                <a:latin typeface="Calibri"/>
                <a:ea typeface="Calibri" charset="0"/>
                <a:cs typeface="Calibri"/>
              </a:rPr>
              <a:t>INSTALACIÓN DE BIZAGI</a:t>
            </a:r>
            <a:endParaRPr lang="en-US" sz="1400" dirty="0">
              <a:latin typeface="Calibri" charset="0"/>
              <a:ea typeface="Calibri" charset="0"/>
              <a:cs typeface="Calibri" charset="0"/>
            </a:endParaRPr>
          </a:p>
        </p:txBody>
      </p:sp>
      <p:sp>
        <p:nvSpPr>
          <p:cNvPr id="2" name="Rectángulo 1">
            <a:extLst>
              <a:ext uri="{FF2B5EF4-FFF2-40B4-BE49-F238E27FC236}">
                <a16:creationId xmlns:a16="http://schemas.microsoft.com/office/drawing/2014/main" id="{13C1C4E6-F8DD-4039-B10A-5CFA53A4DB91}"/>
              </a:ext>
            </a:extLst>
          </p:cNvPr>
          <p:cNvSpPr/>
          <p:nvPr/>
        </p:nvSpPr>
        <p:spPr>
          <a:xfrm>
            <a:off x="276469" y="760512"/>
            <a:ext cx="6324996" cy="307777"/>
          </a:xfrm>
          <a:prstGeom prst="rect">
            <a:avLst/>
          </a:prstGeom>
        </p:spPr>
        <p:txBody>
          <a:bodyPr wrap="square">
            <a:spAutoFit/>
          </a:bodyPr>
          <a:lstStyle/>
          <a:p>
            <a:r>
              <a:rPr lang="es-PE" sz="1400" dirty="0"/>
              <a:t>Aceptan los términos y condiciones y </a:t>
            </a:r>
            <a:r>
              <a:rPr lang="es-PE" sz="1400" dirty="0" err="1"/>
              <a:t>click</a:t>
            </a:r>
            <a:r>
              <a:rPr lang="es-PE" sz="1400" dirty="0"/>
              <a:t> en “siguiente”</a:t>
            </a:r>
          </a:p>
        </p:txBody>
      </p:sp>
      <p:pic>
        <p:nvPicPr>
          <p:cNvPr id="1026" name="Picture 2" descr="Install">
            <a:extLst>
              <a:ext uri="{FF2B5EF4-FFF2-40B4-BE49-F238E27FC236}">
                <a16:creationId xmlns:a16="http://schemas.microsoft.com/office/drawing/2014/main" id="{A7A5E259-93C7-4702-82F1-766D7B8A9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02" y="1500215"/>
            <a:ext cx="4366857" cy="3300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all1">
            <a:extLst>
              <a:ext uri="{FF2B5EF4-FFF2-40B4-BE49-F238E27FC236}">
                <a16:creationId xmlns:a16="http://schemas.microsoft.com/office/drawing/2014/main" id="{C4551441-9500-4EAA-9954-5F11E4F0B4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600" y="1500214"/>
            <a:ext cx="4366857" cy="3300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3457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3238" y="322040"/>
            <a:ext cx="2430462" cy="193899"/>
          </a:xfrm>
          <a:prstGeom prst="rect">
            <a:avLst/>
          </a:prstGeom>
        </p:spPr>
        <p:txBody>
          <a:bodyPr wrap="square" lIns="0" tIns="0" rIns="0" bIns="0" anchor="b">
            <a:spAutoFit/>
          </a:bodyPr>
          <a:lstStyle/>
          <a:p>
            <a:pPr>
              <a:lnSpc>
                <a:spcPct val="90000"/>
              </a:lnSpc>
              <a:spcBef>
                <a:spcPts val="1000"/>
              </a:spcBef>
              <a:defRPr/>
            </a:pPr>
            <a:r>
              <a:rPr lang="es-ES" sz="1400" b="1" dirty="0">
                <a:latin typeface="Calibri"/>
                <a:ea typeface="Calibri" charset="0"/>
                <a:cs typeface="Calibri"/>
              </a:rPr>
              <a:t>INSTALACIÓN DE BIZAGI</a:t>
            </a:r>
            <a:endParaRPr lang="en-US" sz="1400" dirty="0">
              <a:latin typeface="Calibri" charset="0"/>
              <a:ea typeface="Calibri" charset="0"/>
              <a:cs typeface="Calibri" charset="0"/>
            </a:endParaRPr>
          </a:p>
        </p:txBody>
      </p:sp>
      <p:sp>
        <p:nvSpPr>
          <p:cNvPr id="2" name="Rectángulo 1">
            <a:extLst>
              <a:ext uri="{FF2B5EF4-FFF2-40B4-BE49-F238E27FC236}">
                <a16:creationId xmlns:a16="http://schemas.microsoft.com/office/drawing/2014/main" id="{13C1C4E6-F8DD-4039-B10A-5CFA53A4DB91}"/>
              </a:ext>
            </a:extLst>
          </p:cNvPr>
          <p:cNvSpPr/>
          <p:nvPr/>
        </p:nvSpPr>
        <p:spPr>
          <a:xfrm>
            <a:off x="381977" y="527786"/>
            <a:ext cx="6324996" cy="523220"/>
          </a:xfrm>
          <a:prstGeom prst="rect">
            <a:avLst/>
          </a:prstGeom>
        </p:spPr>
        <p:txBody>
          <a:bodyPr wrap="square">
            <a:spAutoFit/>
          </a:bodyPr>
          <a:lstStyle/>
          <a:p>
            <a:r>
              <a:rPr lang="es-PE" sz="1400" dirty="0"/>
              <a:t>No marcar el </a:t>
            </a:r>
            <a:r>
              <a:rPr lang="es-PE" sz="1400" dirty="0" err="1"/>
              <a:t>check</a:t>
            </a:r>
            <a:r>
              <a:rPr lang="es-PE" sz="1400" dirty="0"/>
              <a:t> de “</a:t>
            </a:r>
            <a:r>
              <a:rPr lang="es-PE" sz="1400" dirty="0" err="1"/>
              <a:t>Setup</a:t>
            </a:r>
            <a:r>
              <a:rPr lang="es-PE" sz="1400" dirty="0"/>
              <a:t> Enterprise </a:t>
            </a:r>
            <a:r>
              <a:rPr lang="es-PE" sz="1400" dirty="0" err="1"/>
              <a:t>subscription</a:t>
            </a:r>
            <a:r>
              <a:rPr lang="es-PE" sz="1400" dirty="0"/>
              <a:t>” y dejar la ruta por defecto. Finalmente </a:t>
            </a:r>
            <a:r>
              <a:rPr lang="es-PE" sz="1400" dirty="0" err="1"/>
              <a:t>click</a:t>
            </a:r>
            <a:r>
              <a:rPr lang="es-PE" sz="1400" dirty="0"/>
              <a:t> en “siguiente”</a:t>
            </a:r>
          </a:p>
        </p:txBody>
      </p:sp>
      <p:pic>
        <p:nvPicPr>
          <p:cNvPr id="2050" name="Picture 2" descr="Install_enterprise1">
            <a:extLst>
              <a:ext uri="{FF2B5EF4-FFF2-40B4-BE49-F238E27FC236}">
                <a16:creationId xmlns:a16="http://schemas.microsoft.com/office/drawing/2014/main" id="{5BA23B68-01AF-4BCE-8BCA-44ED5F22B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 y="1381323"/>
            <a:ext cx="4221698" cy="31906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stall3">
            <a:extLst>
              <a:ext uri="{FF2B5EF4-FFF2-40B4-BE49-F238E27FC236}">
                <a16:creationId xmlns:a16="http://schemas.microsoft.com/office/drawing/2014/main" id="{B214B23E-3D3F-4CDA-A115-7457FB780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7352" y="1381323"/>
            <a:ext cx="4221698" cy="31906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637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DFA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OBJETIVOS</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 y="946968"/>
            <a:ext cx="2073162" cy="3900135"/>
          </a:xfrm>
          <a:prstGeom prst="rect">
            <a:avLst/>
          </a:prstGeom>
        </p:spPr>
      </p:pic>
    </p:spTree>
    <p:extLst>
      <p:ext uri="{BB962C8B-B14F-4D97-AF65-F5344CB8AC3E}">
        <p14:creationId xmlns:p14="http://schemas.microsoft.com/office/powerpoint/2010/main" val="361656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3238" y="322040"/>
            <a:ext cx="2430462" cy="193899"/>
          </a:xfrm>
          <a:prstGeom prst="rect">
            <a:avLst/>
          </a:prstGeom>
        </p:spPr>
        <p:txBody>
          <a:bodyPr wrap="square" lIns="0" tIns="0" rIns="0" bIns="0" anchor="b">
            <a:spAutoFit/>
          </a:bodyPr>
          <a:lstStyle/>
          <a:p>
            <a:pPr>
              <a:lnSpc>
                <a:spcPct val="90000"/>
              </a:lnSpc>
              <a:spcBef>
                <a:spcPts val="1000"/>
              </a:spcBef>
              <a:defRPr/>
            </a:pPr>
            <a:r>
              <a:rPr lang="es-ES" sz="1400" b="1" dirty="0">
                <a:latin typeface="Calibri"/>
                <a:ea typeface="Calibri" charset="0"/>
                <a:cs typeface="Calibri"/>
              </a:rPr>
              <a:t>INSTALACIÓN DE BIZAGI</a:t>
            </a:r>
            <a:endParaRPr lang="en-US" sz="1400" dirty="0">
              <a:latin typeface="Calibri" charset="0"/>
              <a:ea typeface="Calibri" charset="0"/>
              <a:cs typeface="Calibri" charset="0"/>
            </a:endParaRPr>
          </a:p>
        </p:txBody>
      </p:sp>
      <p:sp>
        <p:nvSpPr>
          <p:cNvPr id="2" name="Rectángulo 1">
            <a:extLst>
              <a:ext uri="{FF2B5EF4-FFF2-40B4-BE49-F238E27FC236}">
                <a16:creationId xmlns:a16="http://schemas.microsoft.com/office/drawing/2014/main" id="{13C1C4E6-F8DD-4039-B10A-5CFA53A4DB91}"/>
              </a:ext>
            </a:extLst>
          </p:cNvPr>
          <p:cNvSpPr/>
          <p:nvPr/>
        </p:nvSpPr>
        <p:spPr>
          <a:xfrm>
            <a:off x="393700" y="515939"/>
            <a:ext cx="6324996" cy="307777"/>
          </a:xfrm>
          <a:prstGeom prst="rect">
            <a:avLst/>
          </a:prstGeom>
        </p:spPr>
        <p:txBody>
          <a:bodyPr wrap="square">
            <a:spAutoFit/>
          </a:bodyPr>
          <a:lstStyle/>
          <a:p>
            <a:r>
              <a:rPr lang="es-PE" sz="1400" dirty="0" err="1"/>
              <a:t>Click</a:t>
            </a:r>
            <a:r>
              <a:rPr lang="es-PE" sz="1400" dirty="0"/>
              <a:t> en Instalar y luego </a:t>
            </a:r>
            <a:r>
              <a:rPr lang="es-PE" sz="1400" dirty="0" err="1"/>
              <a:t>click</a:t>
            </a:r>
            <a:r>
              <a:rPr lang="es-PE" sz="1400" dirty="0"/>
              <a:t> en Finalizar</a:t>
            </a:r>
          </a:p>
        </p:txBody>
      </p:sp>
      <p:pic>
        <p:nvPicPr>
          <p:cNvPr id="3074" name="Picture 2" descr="Install4">
            <a:extLst>
              <a:ext uri="{FF2B5EF4-FFF2-40B4-BE49-F238E27FC236}">
                <a16:creationId xmlns:a16="http://schemas.microsoft.com/office/drawing/2014/main" id="{FD723D3E-60CD-490C-A7D1-96FC3D71F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75" y="1371600"/>
            <a:ext cx="4233170" cy="31993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tall5">
            <a:extLst>
              <a:ext uri="{FF2B5EF4-FFF2-40B4-BE49-F238E27FC236}">
                <a16:creationId xmlns:a16="http://schemas.microsoft.com/office/drawing/2014/main" id="{F125FEFB-5835-49CA-BEB5-3C6925BAC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6684" y="1371600"/>
            <a:ext cx="4233170" cy="31993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9827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15938" y="245840"/>
            <a:ext cx="2430462" cy="193899"/>
          </a:xfrm>
          <a:prstGeom prst="rect">
            <a:avLst/>
          </a:prstGeom>
        </p:spPr>
        <p:txBody>
          <a:bodyPr wrap="square" lIns="0" tIns="0" rIns="0" bIns="0" anchor="b">
            <a:spAutoFit/>
          </a:bodyPr>
          <a:lstStyle/>
          <a:p>
            <a:pPr>
              <a:lnSpc>
                <a:spcPct val="90000"/>
              </a:lnSpc>
              <a:spcBef>
                <a:spcPts val="1000"/>
              </a:spcBef>
              <a:defRPr/>
            </a:pPr>
            <a:r>
              <a:rPr lang="es-ES" sz="1400" b="1" dirty="0">
                <a:latin typeface="Calibri"/>
                <a:ea typeface="Calibri" charset="0"/>
                <a:cs typeface="Calibri"/>
              </a:rPr>
              <a:t>INSTALACIÓN DE BIZAGI</a:t>
            </a:r>
            <a:endParaRPr lang="en-US" sz="1400" dirty="0">
              <a:latin typeface="Calibri" charset="0"/>
              <a:ea typeface="Calibri" charset="0"/>
              <a:cs typeface="Calibri" charset="0"/>
            </a:endParaRPr>
          </a:p>
        </p:txBody>
      </p:sp>
      <p:sp>
        <p:nvSpPr>
          <p:cNvPr id="2" name="Rectángulo 1">
            <a:extLst>
              <a:ext uri="{FF2B5EF4-FFF2-40B4-BE49-F238E27FC236}">
                <a16:creationId xmlns:a16="http://schemas.microsoft.com/office/drawing/2014/main" id="{13C1C4E6-F8DD-4039-B10A-5CFA53A4DB91}"/>
              </a:ext>
            </a:extLst>
          </p:cNvPr>
          <p:cNvSpPr/>
          <p:nvPr/>
        </p:nvSpPr>
        <p:spPr>
          <a:xfrm>
            <a:off x="406400" y="439739"/>
            <a:ext cx="6324996" cy="307777"/>
          </a:xfrm>
          <a:prstGeom prst="rect">
            <a:avLst/>
          </a:prstGeom>
        </p:spPr>
        <p:txBody>
          <a:bodyPr wrap="square">
            <a:spAutoFit/>
          </a:bodyPr>
          <a:lstStyle/>
          <a:p>
            <a:r>
              <a:rPr lang="es-PE" sz="1400" dirty="0"/>
              <a:t>Se les abrirá la aplicación de Bizagi:</a:t>
            </a:r>
          </a:p>
        </p:txBody>
      </p:sp>
      <p:pic>
        <p:nvPicPr>
          <p:cNvPr id="3" name="Imagen 2">
            <a:extLst>
              <a:ext uri="{FF2B5EF4-FFF2-40B4-BE49-F238E27FC236}">
                <a16:creationId xmlns:a16="http://schemas.microsoft.com/office/drawing/2014/main" id="{361B053C-8650-479C-9C46-30213F7274E7}"/>
              </a:ext>
            </a:extLst>
          </p:cNvPr>
          <p:cNvPicPr>
            <a:picLocks noChangeAspect="1"/>
          </p:cNvPicPr>
          <p:nvPr/>
        </p:nvPicPr>
        <p:blipFill>
          <a:blip r:embed="rId4"/>
          <a:stretch>
            <a:fillRect/>
          </a:stretch>
        </p:blipFill>
        <p:spPr>
          <a:xfrm>
            <a:off x="393700" y="823716"/>
            <a:ext cx="8374533" cy="4479116"/>
          </a:xfrm>
          <a:prstGeom prst="rect">
            <a:avLst/>
          </a:prstGeom>
        </p:spPr>
      </p:pic>
    </p:spTree>
    <p:custDataLst>
      <p:tags r:id="rId1"/>
    </p:custDataLst>
    <p:extLst>
      <p:ext uri="{BB962C8B-B14F-4D97-AF65-F5344CB8AC3E}">
        <p14:creationId xmlns:p14="http://schemas.microsoft.com/office/powerpoint/2010/main" val="54474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54642E28-119B-4B67-B136-E55AF7914E2E}"/>
              </a:ext>
            </a:extLst>
          </p:cNvPr>
          <p:cNvSpPr txBox="1"/>
          <p:nvPr/>
        </p:nvSpPr>
        <p:spPr>
          <a:xfrm>
            <a:off x="134815" y="368622"/>
            <a:ext cx="8169275" cy="276999"/>
          </a:xfrm>
          <a:prstGeom prst="rect">
            <a:avLst/>
          </a:prstGeom>
          <a:noFill/>
          <a:ln w="28575">
            <a:noFill/>
            <a:prstDash val="dash"/>
          </a:ln>
        </p:spPr>
        <p:txBody>
          <a:bodyPr wrap="square" lIns="0" tIns="0" rIns="0" bIns="0" rtlCol="0">
            <a:spAutoFit/>
          </a:bodyPr>
          <a:lstStyle/>
          <a:p>
            <a:pPr lvl="0"/>
            <a:r>
              <a:rPr lang="es-PE" b="1" dirty="0">
                <a:latin typeface="Calibri" charset="0"/>
                <a:ea typeface="Calibri" charset="0"/>
                <a:cs typeface="Calibri" charset="0"/>
              </a:rPr>
              <a:t>Eventos de Inicio</a:t>
            </a:r>
          </a:p>
        </p:txBody>
      </p:sp>
      <p:graphicFrame>
        <p:nvGraphicFramePr>
          <p:cNvPr id="25" name="Tabla 24">
            <a:extLst>
              <a:ext uri="{FF2B5EF4-FFF2-40B4-BE49-F238E27FC236}">
                <a16:creationId xmlns:a16="http://schemas.microsoft.com/office/drawing/2014/main" id="{0C35627A-FAB6-4AB1-8503-7B09B57013C5}"/>
              </a:ext>
            </a:extLst>
          </p:cNvPr>
          <p:cNvGraphicFramePr>
            <a:graphicFrameLocks noGrp="1"/>
          </p:cNvGraphicFramePr>
          <p:nvPr>
            <p:extLst>
              <p:ext uri="{D42A27DB-BD31-4B8C-83A1-F6EECF244321}">
                <p14:modId xmlns:p14="http://schemas.microsoft.com/office/powerpoint/2010/main" val="1738596916"/>
              </p:ext>
            </p:extLst>
          </p:nvPr>
        </p:nvGraphicFramePr>
        <p:xfrm>
          <a:off x="134815" y="823167"/>
          <a:ext cx="8874369" cy="4238538"/>
        </p:xfrm>
        <a:graphic>
          <a:graphicData uri="http://schemas.openxmlformats.org/drawingml/2006/table">
            <a:tbl>
              <a:tblPr firstRow="1" bandRow="1">
                <a:tableStyleId>{5C22544A-7EE6-4342-B048-85BDC9FD1C3A}</a:tableStyleId>
              </a:tblPr>
              <a:tblGrid>
                <a:gridCol w="1342294">
                  <a:extLst>
                    <a:ext uri="{9D8B030D-6E8A-4147-A177-3AD203B41FA5}">
                      <a16:colId xmlns:a16="http://schemas.microsoft.com/office/drawing/2014/main" val="2396731342"/>
                    </a:ext>
                  </a:extLst>
                </a:gridCol>
                <a:gridCol w="3428998">
                  <a:extLst>
                    <a:ext uri="{9D8B030D-6E8A-4147-A177-3AD203B41FA5}">
                      <a16:colId xmlns:a16="http://schemas.microsoft.com/office/drawing/2014/main" val="3642175894"/>
                    </a:ext>
                  </a:extLst>
                </a:gridCol>
                <a:gridCol w="1201617">
                  <a:extLst>
                    <a:ext uri="{9D8B030D-6E8A-4147-A177-3AD203B41FA5}">
                      <a16:colId xmlns:a16="http://schemas.microsoft.com/office/drawing/2014/main" val="3841370131"/>
                    </a:ext>
                  </a:extLst>
                </a:gridCol>
                <a:gridCol w="2901460">
                  <a:extLst>
                    <a:ext uri="{9D8B030D-6E8A-4147-A177-3AD203B41FA5}">
                      <a16:colId xmlns:a16="http://schemas.microsoft.com/office/drawing/2014/main" val="973355510"/>
                    </a:ext>
                  </a:extLst>
                </a:gridCol>
              </a:tblGrid>
              <a:tr h="391205">
                <a:tc>
                  <a:txBody>
                    <a:bodyPr/>
                    <a:lstStyle/>
                    <a:p>
                      <a:r>
                        <a:rPr lang="es-ES" dirty="0"/>
                        <a:t>Evento</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Descripción</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Símbolo</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Ejemplo</a:t>
                      </a:r>
                      <a:endParaRPr lang="es-PE" dirty="0"/>
                    </a:p>
                  </a:txBody>
                  <a:tcP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58163601"/>
                  </a:ext>
                </a:extLst>
              </a:tr>
              <a:tr h="889795">
                <a:tc>
                  <a:txBody>
                    <a:bodyPr/>
                    <a:lstStyle/>
                    <a:p>
                      <a:r>
                        <a:rPr lang="es-ES" sz="1400" dirty="0"/>
                        <a:t>Inicio Simple</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b="0" i="0" kern="1200" dirty="0">
                          <a:solidFill>
                            <a:schemeClr val="dk1"/>
                          </a:solidFill>
                          <a:effectLst/>
                          <a:latin typeface="+mn-lt"/>
                          <a:ea typeface="+mn-ea"/>
                          <a:cs typeface="+mn-cs"/>
                        </a:rPr>
                        <a:t>Se usa cuando no hay ningún comportamiento en particular para iniciar el proceso.</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b="0" i="0" kern="1200" dirty="0">
                          <a:solidFill>
                            <a:schemeClr val="dk1"/>
                          </a:solidFill>
                          <a:effectLst/>
                          <a:latin typeface="+mn-lt"/>
                          <a:ea typeface="+mn-ea"/>
                          <a:cs typeface="+mn-cs"/>
                        </a:rPr>
                        <a:t>Inicio de un proceso de cotización</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74231370"/>
                  </a:ext>
                </a:extLst>
              </a:tr>
              <a:tr h="682636">
                <a:tc>
                  <a:txBody>
                    <a:bodyPr/>
                    <a:lstStyle/>
                    <a:p>
                      <a:r>
                        <a:rPr lang="es-ES" sz="1400" dirty="0"/>
                        <a:t>Inicio de Temporización</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Indica que un proceso inicia cada ciclo de tiempo o en una fecha específica.</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-Generación de informes semanal</a:t>
                      </a:r>
                    </a:p>
                    <a:p>
                      <a:r>
                        <a:rPr lang="es-ES" sz="1400" dirty="0"/>
                        <a:t>-Procesos de </a:t>
                      </a:r>
                      <a:r>
                        <a:rPr lang="es-ES" sz="1400" dirty="0" err="1"/>
                        <a:t>Backup</a:t>
                      </a:r>
                      <a:r>
                        <a:rPr lang="es-ES" sz="1400" dirty="0"/>
                        <a:t> diarios.</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705487330"/>
                  </a:ext>
                </a:extLst>
              </a:tr>
              <a:tr h="771691">
                <a:tc>
                  <a:txBody>
                    <a:bodyPr/>
                    <a:lstStyle/>
                    <a:p>
                      <a:r>
                        <a:rPr lang="es-ES" sz="1400" dirty="0"/>
                        <a:t>Inicio de Mensaje</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b="0" i="0" kern="1200" dirty="0">
                          <a:solidFill>
                            <a:schemeClr val="dk1"/>
                          </a:solidFill>
                          <a:effectLst/>
                          <a:latin typeface="+mn-lt"/>
                          <a:ea typeface="+mn-ea"/>
                          <a:cs typeface="+mn-cs"/>
                        </a:rPr>
                        <a:t>Un proceso inicia cuando un mensaje es recibido.</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Notificación de pago que </a:t>
                      </a:r>
                      <a:r>
                        <a:rPr lang="es-ES" sz="1400"/>
                        <a:t>gatilla un proceso </a:t>
                      </a:r>
                      <a:r>
                        <a:rPr lang="es-ES" sz="1400" dirty="0"/>
                        <a:t>de facturación.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959262963"/>
                  </a:ext>
                </a:extLst>
              </a:tr>
              <a:tr h="771691">
                <a:tc>
                  <a:txBody>
                    <a:bodyPr/>
                    <a:lstStyle/>
                    <a:p>
                      <a:r>
                        <a:rPr lang="es-ES" sz="1400" dirty="0"/>
                        <a:t>Inicio de Señal</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b="0" i="0" kern="1200" dirty="0">
                          <a:solidFill>
                            <a:schemeClr val="dk1"/>
                          </a:solidFill>
                          <a:effectLst/>
                          <a:latin typeface="+mn-lt"/>
                          <a:ea typeface="+mn-ea"/>
                          <a:cs typeface="+mn-cs"/>
                        </a:rPr>
                        <a:t>El inicio de un proceso se da por la llegada de una señal que ha sido emitida por otro proceso.</a:t>
                      </a:r>
                      <a:endParaRPr lang="es-PE" sz="11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Alerta de seguridad que gatilla el Proceso Gestión de seguridad.</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62141566"/>
                  </a:ext>
                </a:extLst>
              </a:tr>
              <a:tr h="546615">
                <a:tc>
                  <a:txBody>
                    <a:bodyPr/>
                    <a:lstStyle/>
                    <a:p>
                      <a:r>
                        <a:rPr lang="es-ES" sz="1400" dirty="0"/>
                        <a:t>Inicio de condición</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Un proceso inicia cuando una condición de negocio se cumple.</a:t>
                      </a:r>
                    </a:p>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Nivel de inventario de materia prima &lt; al 70%</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44858795"/>
                  </a:ext>
                </a:extLst>
              </a:tr>
            </a:tbl>
          </a:graphicData>
        </a:graphic>
      </p:graphicFrame>
      <p:pic>
        <p:nvPicPr>
          <p:cNvPr id="2" name="Imagen 1">
            <a:extLst>
              <a:ext uri="{FF2B5EF4-FFF2-40B4-BE49-F238E27FC236}">
                <a16:creationId xmlns:a16="http://schemas.microsoft.com/office/drawing/2014/main" id="{E43B5670-F9C8-442B-A954-2398AE85BFCF}"/>
              </a:ext>
            </a:extLst>
          </p:cNvPr>
          <p:cNvPicPr>
            <a:picLocks noChangeAspect="1"/>
          </p:cNvPicPr>
          <p:nvPr/>
        </p:nvPicPr>
        <p:blipFill rotWithShape="1">
          <a:blip r:embed="rId4"/>
          <a:srcRect/>
          <a:stretch/>
        </p:blipFill>
        <p:spPr>
          <a:xfrm>
            <a:off x="5238419" y="1360253"/>
            <a:ext cx="580048" cy="549519"/>
          </a:xfrm>
          <a:prstGeom prst="rect">
            <a:avLst/>
          </a:prstGeom>
        </p:spPr>
      </p:pic>
      <p:pic>
        <p:nvPicPr>
          <p:cNvPr id="3" name="Imagen 2">
            <a:extLst>
              <a:ext uri="{FF2B5EF4-FFF2-40B4-BE49-F238E27FC236}">
                <a16:creationId xmlns:a16="http://schemas.microsoft.com/office/drawing/2014/main" id="{3DDF7BC8-6A66-41FF-9981-195879971D49}"/>
              </a:ext>
            </a:extLst>
          </p:cNvPr>
          <p:cNvPicPr>
            <a:picLocks noChangeAspect="1"/>
          </p:cNvPicPr>
          <p:nvPr/>
        </p:nvPicPr>
        <p:blipFill>
          <a:blip r:embed="rId5"/>
          <a:stretch>
            <a:fillRect/>
          </a:stretch>
        </p:blipFill>
        <p:spPr>
          <a:xfrm>
            <a:off x="5215523" y="2138018"/>
            <a:ext cx="625840" cy="549518"/>
          </a:xfrm>
          <a:prstGeom prst="rect">
            <a:avLst/>
          </a:prstGeom>
        </p:spPr>
      </p:pic>
      <p:pic>
        <p:nvPicPr>
          <p:cNvPr id="4" name="Imagen 3">
            <a:extLst>
              <a:ext uri="{FF2B5EF4-FFF2-40B4-BE49-F238E27FC236}">
                <a16:creationId xmlns:a16="http://schemas.microsoft.com/office/drawing/2014/main" id="{1217410E-1990-43BF-965A-926D324A55A8}"/>
              </a:ext>
            </a:extLst>
          </p:cNvPr>
          <p:cNvPicPr>
            <a:picLocks noChangeAspect="1"/>
          </p:cNvPicPr>
          <p:nvPr/>
        </p:nvPicPr>
        <p:blipFill>
          <a:blip r:embed="rId6"/>
          <a:stretch>
            <a:fillRect/>
          </a:stretch>
        </p:blipFill>
        <p:spPr>
          <a:xfrm>
            <a:off x="5206583" y="2869977"/>
            <a:ext cx="643721" cy="549518"/>
          </a:xfrm>
          <a:prstGeom prst="rect">
            <a:avLst/>
          </a:prstGeom>
        </p:spPr>
      </p:pic>
      <p:pic>
        <p:nvPicPr>
          <p:cNvPr id="5" name="Imagen 4">
            <a:extLst>
              <a:ext uri="{FF2B5EF4-FFF2-40B4-BE49-F238E27FC236}">
                <a16:creationId xmlns:a16="http://schemas.microsoft.com/office/drawing/2014/main" id="{878BA347-A52C-47D7-85DD-651DBB75A8AB}"/>
              </a:ext>
            </a:extLst>
          </p:cNvPr>
          <p:cNvPicPr>
            <a:picLocks noChangeAspect="1"/>
          </p:cNvPicPr>
          <p:nvPr/>
        </p:nvPicPr>
        <p:blipFill>
          <a:blip r:embed="rId7"/>
          <a:stretch>
            <a:fillRect/>
          </a:stretch>
        </p:blipFill>
        <p:spPr>
          <a:xfrm>
            <a:off x="5215523" y="3647741"/>
            <a:ext cx="565219" cy="549518"/>
          </a:xfrm>
          <a:prstGeom prst="rect">
            <a:avLst/>
          </a:prstGeom>
        </p:spPr>
      </p:pic>
      <p:pic>
        <p:nvPicPr>
          <p:cNvPr id="6" name="Imagen 5">
            <a:extLst>
              <a:ext uri="{FF2B5EF4-FFF2-40B4-BE49-F238E27FC236}">
                <a16:creationId xmlns:a16="http://schemas.microsoft.com/office/drawing/2014/main" id="{6D96312D-4DA9-4B9C-8CE8-D6E0BB723CC1}"/>
              </a:ext>
            </a:extLst>
          </p:cNvPr>
          <p:cNvPicPr>
            <a:picLocks noChangeAspect="1"/>
          </p:cNvPicPr>
          <p:nvPr/>
        </p:nvPicPr>
        <p:blipFill>
          <a:blip r:embed="rId8"/>
          <a:stretch>
            <a:fillRect/>
          </a:stretch>
        </p:blipFill>
        <p:spPr>
          <a:xfrm>
            <a:off x="5206335" y="4425505"/>
            <a:ext cx="683185" cy="549518"/>
          </a:xfrm>
          <a:prstGeom prst="rect">
            <a:avLst/>
          </a:prstGeom>
        </p:spPr>
      </p:pic>
    </p:spTree>
    <p:custDataLst>
      <p:tags r:id="rId1"/>
    </p:custDataLst>
    <p:extLst>
      <p:ext uri="{BB962C8B-B14F-4D97-AF65-F5344CB8AC3E}">
        <p14:creationId xmlns:p14="http://schemas.microsoft.com/office/powerpoint/2010/main" val="46674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54642E28-119B-4B67-B136-E55AF7914E2E}"/>
              </a:ext>
            </a:extLst>
          </p:cNvPr>
          <p:cNvSpPr txBox="1"/>
          <p:nvPr/>
        </p:nvSpPr>
        <p:spPr>
          <a:xfrm>
            <a:off x="487362" y="706893"/>
            <a:ext cx="8169275" cy="246221"/>
          </a:xfrm>
          <a:prstGeom prst="rect">
            <a:avLst/>
          </a:prstGeom>
          <a:noFill/>
          <a:ln w="28575">
            <a:noFill/>
            <a:prstDash val="dash"/>
          </a:ln>
        </p:spPr>
        <p:txBody>
          <a:bodyPr wrap="square" lIns="0" tIns="0" rIns="0" bIns="0" rtlCol="0">
            <a:spAutoFit/>
          </a:bodyPr>
          <a:lstStyle/>
          <a:p>
            <a:pPr lvl="0"/>
            <a:r>
              <a:rPr lang="es-PE" sz="1600" b="1" dirty="0">
                <a:latin typeface="Calibri" charset="0"/>
                <a:ea typeface="Calibri" charset="0"/>
                <a:cs typeface="Calibri" charset="0"/>
              </a:rPr>
              <a:t>Eventos Intermedios</a:t>
            </a:r>
          </a:p>
        </p:txBody>
      </p:sp>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graphicFrame>
        <p:nvGraphicFramePr>
          <p:cNvPr id="25" name="Tabla 24">
            <a:extLst>
              <a:ext uri="{FF2B5EF4-FFF2-40B4-BE49-F238E27FC236}">
                <a16:creationId xmlns:a16="http://schemas.microsoft.com/office/drawing/2014/main" id="{0C35627A-FAB6-4AB1-8503-7B09B57013C5}"/>
              </a:ext>
            </a:extLst>
          </p:cNvPr>
          <p:cNvGraphicFramePr>
            <a:graphicFrameLocks noGrp="1"/>
          </p:cNvGraphicFramePr>
          <p:nvPr>
            <p:extLst>
              <p:ext uri="{D42A27DB-BD31-4B8C-83A1-F6EECF244321}">
                <p14:modId xmlns:p14="http://schemas.microsoft.com/office/powerpoint/2010/main" val="1826968266"/>
              </p:ext>
            </p:extLst>
          </p:nvPr>
        </p:nvGraphicFramePr>
        <p:xfrm>
          <a:off x="134814" y="1081071"/>
          <a:ext cx="8874369" cy="3648018"/>
        </p:xfrm>
        <a:graphic>
          <a:graphicData uri="http://schemas.openxmlformats.org/drawingml/2006/table">
            <a:tbl>
              <a:tblPr firstRow="1" bandRow="1">
                <a:tableStyleId>{5C22544A-7EE6-4342-B048-85BDC9FD1C3A}</a:tableStyleId>
              </a:tblPr>
              <a:tblGrid>
                <a:gridCol w="1354017">
                  <a:extLst>
                    <a:ext uri="{9D8B030D-6E8A-4147-A177-3AD203B41FA5}">
                      <a16:colId xmlns:a16="http://schemas.microsoft.com/office/drawing/2014/main" val="2396731342"/>
                    </a:ext>
                  </a:extLst>
                </a:gridCol>
                <a:gridCol w="3106615">
                  <a:extLst>
                    <a:ext uri="{9D8B030D-6E8A-4147-A177-3AD203B41FA5}">
                      <a16:colId xmlns:a16="http://schemas.microsoft.com/office/drawing/2014/main" val="3642175894"/>
                    </a:ext>
                  </a:extLst>
                </a:gridCol>
                <a:gridCol w="1160585">
                  <a:extLst>
                    <a:ext uri="{9D8B030D-6E8A-4147-A177-3AD203B41FA5}">
                      <a16:colId xmlns:a16="http://schemas.microsoft.com/office/drawing/2014/main" val="3841370131"/>
                    </a:ext>
                  </a:extLst>
                </a:gridCol>
                <a:gridCol w="3253152">
                  <a:extLst>
                    <a:ext uri="{9D8B030D-6E8A-4147-A177-3AD203B41FA5}">
                      <a16:colId xmlns:a16="http://schemas.microsoft.com/office/drawing/2014/main" val="973355510"/>
                    </a:ext>
                  </a:extLst>
                </a:gridCol>
              </a:tblGrid>
              <a:tr h="370840">
                <a:tc>
                  <a:txBody>
                    <a:bodyPr/>
                    <a:lstStyle/>
                    <a:p>
                      <a:r>
                        <a:rPr lang="es-ES" dirty="0"/>
                        <a:t>Evento</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Descripción</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Símbolo</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Ejemplo</a:t>
                      </a:r>
                      <a:endParaRPr lang="es-PE" dirty="0"/>
                    </a:p>
                  </a:txBody>
                  <a:tcP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58163601"/>
                  </a:ext>
                </a:extLst>
              </a:tr>
              <a:tr h="564458">
                <a:tc>
                  <a:txBody>
                    <a:bodyPr/>
                    <a:lstStyle/>
                    <a:p>
                      <a:r>
                        <a:rPr lang="es-ES" sz="1400" dirty="0"/>
                        <a:t>Intermedio Simple</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Evento intermedio genérico</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Recibir una respuesta del cliente para continuar con el flujo.</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74231370"/>
                  </a:ext>
                </a:extLst>
              </a:tr>
              <a:tr h="370840">
                <a:tc>
                  <a:txBody>
                    <a:bodyPr/>
                    <a:lstStyle/>
                    <a:p>
                      <a:r>
                        <a:rPr lang="es-ES" sz="1400" dirty="0"/>
                        <a:t>Intermedio mensaje</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Indica que un mensaje puede ser enviado o recibido</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Mensajes de recepción y/o confirmación de pedidos.</a:t>
                      </a:r>
                    </a:p>
                    <a:p>
                      <a:r>
                        <a:rPr lang="es-ES" sz="1400" dirty="0"/>
                        <a:t>Llamadas a Web </a:t>
                      </a:r>
                      <a:r>
                        <a:rPr lang="es-ES" sz="1400" dirty="0" err="1"/>
                        <a:t>Service</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705487330"/>
                  </a:ext>
                </a:extLst>
              </a:tr>
              <a:tr h="370840">
                <a:tc>
                  <a:txBody>
                    <a:bodyPr/>
                    <a:lstStyle/>
                    <a:p>
                      <a:r>
                        <a:rPr lang="es-ES" sz="1400" dirty="0"/>
                        <a:t>Intermedio Temporización</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Indica una espera dentro del proceso</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b="0" i="0" dirty="0"/>
                        <a:t>- Esperar aprobación de presupuesto</a:t>
                      </a:r>
                      <a:r>
                        <a:rPr lang="es-PE" sz="1400" b="0" i="0" dirty="0"/>
                        <a:t>.</a:t>
                      </a:r>
                    </a:p>
                    <a:p>
                      <a:r>
                        <a:rPr lang="es-ES" sz="1400" b="0" i="0" dirty="0"/>
                        <a:t>- T</a:t>
                      </a:r>
                      <a:r>
                        <a:rPr lang="es-PE" sz="1400" b="0" i="0" dirty="0"/>
                        <a:t>iempo de espera para ensamblar una pieza en un proceso de fabricación</a:t>
                      </a:r>
                      <a:endParaRPr lang="es-ES" sz="1400" b="0" i="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959262963"/>
                  </a:ext>
                </a:extLst>
              </a:tr>
              <a:tr h="370840">
                <a:tc>
                  <a:txBody>
                    <a:bodyPr/>
                    <a:lstStyle/>
                    <a:p>
                      <a:r>
                        <a:rPr lang="es-ES" sz="1400" dirty="0"/>
                        <a:t>Intermedio Condición</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Se usa cuando se necesita que alguna regla de negocio se cumpla.</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Stock de materiales &gt;80% para continuar con el proceso de venta.</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62141566"/>
                  </a:ext>
                </a:extLst>
              </a:tr>
              <a:tr h="370840">
                <a:tc>
                  <a:txBody>
                    <a:bodyPr/>
                    <a:lstStyle/>
                    <a:p>
                      <a:r>
                        <a:rPr lang="es-ES" sz="1400" dirty="0"/>
                        <a:t>Intermedio Señal</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Se usa para enviar y recibir señales durante un proceso.</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400" dirty="0"/>
                        <a:t>Alertas por fallos en el sistema.</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9421046"/>
                  </a:ext>
                </a:extLst>
              </a:tr>
            </a:tbl>
          </a:graphicData>
        </a:graphic>
      </p:graphicFrame>
      <p:pic>
        <p:nvPicPr>
          <p:cNvPr id="2" name="Imagen 1">
            <a:extLst>
              <a:ext uri="{FF2B5EF4-FFF2-40B4-BE49-F238E27FC236}">
                <a16:creationId xmlns:a16="http://schemas.microsoft.com/office/drawing/2014/main" id="{A4DFDEAD-172A-4174-A3A7-328555C9A60F}"/>
              </a:ext>
            </a:extLst>
          </p:cNvPr>
          <p:cNvPicPr>
            <a:picLocks noChangeAspect="1"/>
          </p:cNvPicPr>
          <p:nvPr/>
        </p:nvPicPr>
        <p:blipFill>
          <a:blip r:embed="rId4"/>
          <a:stretch>
            <a:fillRect/>
          </a:stretch>
        </p:blipFill>
        <p:spPr>
          <a:xfrm>
            <a:off x="4889269" y="1514227"/>
            <a:ext cx="586917" cy="464074"/>
          </a:xfrm>
          <a:prstGeom prst="rect">
            <a:avLst/>
          </a:prstGeom>
        </p:spPr>
      </p:pic>
      <p:pic>
        <p:nvPicPr>
          <p:cNvPr id="5" name="Imagen 4">
            <a:extLst>
              <a:ext uri="{FF2B5EF4-FFF2-40B4-BE49-F238E27FC236}">
                <a16:creationId xmlns:a16="http://schemas.microsoft.com/office/drawing/2014/main" id="{031E410B-7B0D-404A-891D-3E21BD242905}"/>
              </a:ext>
            </a:extLst>
          </p:cNvPr>
          <p:cNvPicPr>
            <a:picLocks noChangeAspect="1"/>
          </p:cNvPicPr>
          <p:nvPr/>
        </p:nvPicPr>
        <p:blipFill>
          <a:blip r:embed="rId5"/>
          <a:stretch>
            <a:fillRect/>
          </a:stretch>
        </p:blipFill>
        <p:spPr>
          <a:xfrm>
            <a:off x="4922905" y="2209653"/>
            <a:ext cx="506263" cy="464074"/>
          </a:xfrm>
          <a:prstGeom prst="rect">
            <a:avLst/>
          </a:prstGeom>
        </p:spPr>
      </p:pic>
      <p:pic>
        <p:nvPicPr>
          <p:cNvPr id="7" name="Imagen 6">
            <a:extLst>
              <a:ext uri="{FF2B5EF4-FFF2-40B4-BE49-F238E27FC236}">
                <a16:creationId xmlns:a16="http://schemas.microsoft.com/office/drawing/2014/main" id="{254697A7-1562-4C2E-A5B6-D86EDF7CE4FA}"/>
              </a:ext>
            </a:extLst>
          </p:cNvPr>
          <p:cNvPicPr>
            <a:picLocks noChangeAspect="1"/>
          </p:cNvPicPr>
          <p:nvPr/>
        </p:nvPicPr>
        <p:blipFill>
          <a:blip r:embed="rId6"/>
          <a:stretch>
            <a:fillRect/>
          </a:stretch>
        </p:blipFill>
        <p:spPr>
          <a:xfrm>
            <a:off x="4939723" y="2905079"/>
            <a:ext cx="472625" cy="499632"/>
          </a:xfrm>
          <a:prstGeom prst="rect">
            <a:avLst/>
          </a:prstGeom>
        </p:spPr>
      </p:pic>
      <p:pic>
        <p:nvPicPr>
          <p:cNvPr id="10" name="Imagen 9">
            <a:extLst>
              <a:ext uri="{FF2B5EF4-FFF2-40B4-BE49-F238E27FC236}">
                <a16:creationId xmlns:a16="http://schemas.microsoft.com/office/drawing/2014/main" id="{6A12D29D-FEA7-406E-A338-CF9F83AEB4CF}"/>
              </a:ext>
            </a:extLst>
          </p:cNvPr>
          <p:cNvPicPr>
            <a:picLocks noChangeAspect="1"/>
          </p:cNvPicPr>
          <p:nvPr/>
        </p:nvPicPr>
        <p:blipFill>
          <a:blip r:embed="rId7"/>
          <a:stretch>
            <a:fillRect/>
          </a:stretch>
        </p:blipFill>
        <p:spPr>
          <a:xfrm>
            <a:off x="4934626" y="3712737"/>
            <a:ext cx="477722" cy="464073"/>
          </a:xfrm>
          <a:prstGeom prst="rect">
            <a:avLst/>
          </a:prstGeom>
        </p:spPr>
      </p:pic>
      <p:pic>
        <p:nvPicPr>
          <p:cNvPr id="14" name="Imagen 13">
            <a:extLst>
              <a:ext uri="{FF2B5EF4-FFF2-40B4-BE49-F238E27FC236}">
                <a16:creationId xmlns:a16="http://schemas.microsoft.com/office/drawing/2014/main" id="{D7BFCB22-F9E1-49AD-B3C9-4306B754AC77}"/>
              </a:ext>
            </a:extLst>
          </p:cNvPr>
          <p:cNvPicPr>
            <a:picLocks noChangeAspect="1"/>
          </p:cNvPicPr>
          <p:nvPr/>
        </p:nvPicPr>
        <p:blipFill>
          <a:blip r:embed="rId8"/>
          <a:stretch>
            <a:fillRect/>
          </a:stretch>
        </p:blipFill>
        <p:spPr>
          <a:xfrm>
            <a:off x="4934626" y="4276218"/>
            <a:ext cx="434137" cy="447293"/>
          </a:xfrm>
          <a:prstGeom prst="rect">
            <a:avLst/>
          </a:prstGeom>
        </p:spPr>
      </p:pic>
    </p:spTree>
    <p:custDataLst>
      <p:tags r:id="rId1"/>
    </p:custDataLst>
    <p:extLst>
      <p:ext uri="{BB962C8B-B14F-4D97-AF65-F5344CB8AC3E}">
        <p14:creationId xmlns:p14="http://schemas.microsoft.com/office/powerpoint/2010/main" val="344304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54642E28-119B-4B67-B136-E55AF7914E2E}"/>
              </a:ext>
            </a:extLst>
          </p:cNvPr>
          <p:cNvSpPr txBox="1"/>
          <p:nvPr/>
        </p:nvSpPr>
        <p:spPr>
          <a:xfrm>
            <a:off x="512665" y="919472"/>
            <a:ext cx="3879948" cy="3924151"/>
          </a:xfrm>
          <a:prstGeom prst="rect">
            <a:avLst/>
          </a:prstGeom>
          <a:noFill/>
          <a:ln w="28575">
            <a:noFill/>
            <a:prstDash val="dash"/>
          </a:ln>
        </p:spPr>
        <p:txBody>
          <a:bodyPr wrap="square" lIns="0" tIns="0" rIns="0" bIns="0" rtlCol="0">
            <a:spAutoFit/>
          </a:bodyPr>
          <a:lstStyle/>
          <a:p>
            <a:pPr lvl="0"/>
            <a:r>
              <a:rPr lang="es-ES" sz="1500" dirty="0">
                <a:latin typeface="Calibri" charset="0"/>
                <a:ea typeface="Calibri" charset="0"/>
                <a:cs typeface="Calibri" charset="0"/>
              </a:rPr>
              <a:t>Las actividades pueden ser compuestas o no. Dentro de BPMN las actividades compuestas se conocen como Sub-procesos, y las actividades atómicas como tareas.</a:t>
            </a:r>
          </a:p>
          <a:p>
            <a:pPr lvl="0"/>
            <a:endParaRPr lang="es-ES" sz="1500" dirty="0">
              <a:latin typeface="Calibri" charset="0"/>
              <a:ea typeface="Calibri" charset="0"/>
              <a:cs typeface="Calibri" charset="0"/>
            </a:endParaRPr>
          </a:p>
          <a:p>
            <a:pPr marL="177800" indent="-177800">
              <a:buFont typeface="Arial" charset="0"/>
              <a:buChar char="•"/>
            </a:pPr>
            <a:r>
              <a:rPr lang="es-ES" sz="1500" b="1" dirty="0">
                <a:solidFill>
                  <a:srgbClr val="00B1C3"/>
                </a:solidFill>
                <a:latin typeface="Calibri" charset="0"/>
                <a:ea typeface="Calibri" charset="0"/>
                <a:cs typeface="Calibri" charset="0"/>
              </a:rPr>
              <a:t>Tarea:</a:t>
            </a:r>
            <a:br>
              <a:rPr lang="es-ES" sz="1500" b="1" dirty="0">
                <a:latin typeface="Calibri" charset="0"/>
                <a:ea typeface="Calibri" charset="0"/>
                <a:cs typeface="Calibri" charset="0"/>
              </a:rPr>
            </a:br>
            <a:r>
              <a:rPr lang="es-ES" sz="1500" dirty="0">
                <a:latin typeface="Calibri" charset="0"/>
                <a:ea typeface="Calibri" charset="0"/>
                <a:cs typeface="Calibri" charset="0"/>
              </a:rPr>
              <a:t>Una tarea se utiliza cuando el trabajo en el proceso no es descompuesto en más detalle. Es ejecutada por una persona y/o una aplicación.</a:t>
            </a:r>
          </a:p>
          <a:p>
            <a:pPr marL="177800" indent="-177800">
              <a:buFont typeface="Arial" charset="0"/>
              <a:buChar char="•"/>
            </a:pPr>
            <a:endParaRPr lang="es-PE" sz="1500" b="1" dirty="0">
              <a:latin typeface="Calibri" charset="0"/>
              <a:ea typeface="Calibri" charset="0"/>
              <a:cs typeface="Calibri" charset="0"/>
            </a:endParaRPr>
          </a:p>
          <a:p>
            <a:pPr marL="177800" indent="-177800">
              <a:buFont typeface="Arial" charset="0"/>
              <a:buChar char="•"/>
            </a:pPr>
            <a:r>
              <a:rPr lang="es-ES" sz="1500" b="1" dirty="0">
                <a:solidFill>
                  <a:srgbClr val="00B1C3"/>
                </a:solidFill>
                <a:latin typeface="Calibri" charset="0"/>
                <a:ea typeface="Calibri" charset="0"/>
                <a:cs typeface="Calibri" charset="0"/>
              </a:rPr>
              <a:t>Sub proceso:</a:t>
            </a:r>
            <a:br>
              <a:rPr lang="es-ES" sz="1500" b="1" dirty="0">
                <a:solidFill>
                  <a:srgbClr val="00B1C3"/>
                </a:solidFill>
                <a:latin typeface="Calibri" charset="0"/>
                <a:ea typeface="Calibri" charset="0"/>
                <a:cs typeface="Calibri" charset="0"/>
              </a:rPr>
            </a:br>
            <a:r>
              <a:rPr lang="es-ES" sz="1500" dirty="0">
                <a:latin typeface="Calibri" charset="0"/>
                <a:ea typeface="Calibri" charset="0"/>
                <a:cs typeface="Calibri" charset="0"/>
              </a:rPr>
              <a:t>Un Sub-Proceso es una actividad compuesta que es incluida dentro de un proceso. Es compuesto dado que esta figura incluye a su vez un conjunto de actividades y una secuencia lógica (proceso) que indica que dicha actividad puede ser expandida.</a:t>
            </a:r>
            <a:endParaRPr lang="es-PE" sz="1500" dirty="0">
              <a:latin typeface="Calibri" charset="0"/>
              <a:ea typeface="Calibri" charset="0"/>
              <a:cs typeface="Calibri" charset="0"/>
            </a:endParaRPr>
          </a:p>
        </p:txBody>
      </p:sp>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SUB PROCESOS Y ACTIVIDADES DE LLAMADA</a:t>
            </a:r>
          </a:p>
        </p:txBody>
      </p:sp>
      <p:sp>
        <p:nvSpPr>
          <p:cNvPr id="8" name="Rectángulo redondeado 7"/>
          <p:cNvSpPr/>
          <p:nvPr/>
        </p:nvSpPr>
        <p:spPr>
          <a:xfrm>
            <a:off x="6083021" y="1883811"/>
            <a:ext cx="1354728" cy="1215565"/>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redondeado 8"/>
          <p:cNvSpPr/>
          <p:nvPr/>
        </p:nvSpPr>
        <p:spPr>
          <a:xfrm>
            <a:off x="6083021" y="3628058"/>
            <a:ext cx="1354728" cy="1215565"/>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redondeado 13"/>
          <p:cNvSpPr/>
          <p:nvPr/>
        </p:nvSpPr>
        <p:spPr>
          <a:xfrm>
            <a:off x="6599254" y="4554463"/>
            <a:ext cx="322263" cy="289160"/>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ruz 14"/>
          <p:cNvSpPr/>
          <p:nvPr/>
        </p:nvSpPr>
        <p:spPr>
          <a:xfrm>
            <a:off x="6661880" y="4601140"/>
            <a:ext cx="197011" cy="195807"/>
          </a:xfrm>
          <a:prstGeom prst="plus">
            <a:avLst>
              <a:gd name="adj" fmla="val 3760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CuadroTexto 9">
            <a:extLst>
              <a:ext uri="{FF2B5EF4-FFF2-40B4-BE49-F238E27FC236}">
                <a16:creationId xmlns:a16="http://schemas.microsoft.com/office/drawing/2014/main" id="{67263C80-383A-4468-927E-2DDD0600D8E8}"/>
              </a:ext>
            </a:extLst>
          </p:cNvPr>
          <p:cNvSpPr txBox="1"/>
          <p:nvPr/>
        </p:nvSpPr>
        <p:spPr>
          <a:xfrm>
            <a:off x="487362" y="594595"/>
            <a:ext cx="8169275" cy="246221"/>
          </a:xfrm>
          <a:prstGeom prst="rect">
            <a:avLst/>
          </a:prstGeom>
          <a:noFill/>
          <a:ln w="28575">
            <a:noFill/>
            <a:prstDash val="dash"/>
          </a:ln>
        </p:spPr>
        <p:txBody>
          <a:bodyPr wrap="square" lIns="0" tIns="0" rIns="0" bIns="0" rtlCol="0">
            <a:spAutoFit/>
          </a:bodyPr>
          <a:lstStyle/>
          <a:p>
            <a:pPr lvl="0"/>
            <a:r>
              <a:rPr lang="es-PE" sz="1600" b="1" dirty="0">
                <a:latin typeface="Calibri" charset="0"/>
                <a:ea typeface="Calibri" charset="0"/>
                <a:cs typeface="Calibri" charset="0"/>
              </a:rPr>
              <a:t>Actividades</a:t>
            </a:r>
          </a:p>
        </p:txBody>
      </p:sp>
    </p:spTree>
    <p:custDataLst>
      <p:tags r:id="rId1"/>
    </p:custDataLst>
    <p:extLst>
      <p:ext uri="{BB962C8B-B14F-4D97-AF65-F5344CB8AC3E}">
        <p14:creationId xmlns:p14="http://schemas.microsoft.com/office/powerpoint/2010/main" val="145385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SUB PROCESOS Y ACTIVIDADES DE LLAMADA</a:t>
            </a:r>
          </a:p>
        </p:txBody>
      </p:sp>
      <p:sp>
        <p:nvSpPr>
          <p:cNvPr id="10" name="CuadroTexto 9">
            <a:extLst>
              <a:ext uri="{FF2B5EF4-FFF2-40B4-BE49-F238E27FC236}">
                <a16:creationId xmlns:a16="http://schemas.microsoft.com/office/drawing/2014/main" id="{67263C80-383A-4468-927E-2DDD0600D8E8}"/>
              </a:ext>
            </a:extLst>
          </p:cNvPr>
          <p:cNvSpPr txBox="1"/>
          <p:nvPr/>
        </p:nvSpPr>
        <p:spPr>
          <a:xfrm>
            <a:off x="487362" y="594595"/>
            <a:ext cx="8169275" cy="246221"/>
          </a:xfrm>
          <a:prstGeom prst="rect">
            <a:avLst/>
          </a:prstGeom>
          <a:noFill/>
          <a:ln w="28575">
            <a:noFill/>
            <a:prstDash val="dash"/>
          </a:ln>
        </p:spPr>
        <p:txBody>
          <a:bodyPr wrap="square" lIns="0" tIns="0" rIns="0" bIns="0" rtlCol="0">
            <a:spAutoFit/>
          </a:bodyPr>
          <a:lstStyle/>
          <a:p>
            <a:pPr lvl="0"/>
            <a:r>
              <a:rPr lang="es-PE" sz="1600" b="1" dirty="0">
                <a:latin typeface="Calibri" charset="0"/>
                <a:ea typeface="Calibri" charset="0"/>
                <a:cs typeface="Calibri" charset="0"/>
              </a:rPr>
              <a:t>Actividades</a:t>
            </a:r>
          </a:p>
        </p:txBody>
      </p:sp>
      <p:graphicFrame>
        <p:nvGraphicFramePr>
          <p:cNvPr id="2" name="Tabla 1">
            <a:extLst>
              <a:ext uri="{FF2B5EF4-FFF2-40B4-BE49-F238E27FC236}">
                <a16:creationId xmlns:a16="http://schemas.microsoft.com/office/drawing/2014/main" id="{BCA1F78B-1A13-45A0-BFB9-ABF554472A08}"/>
              </a:ext>
            </a:extLst>
          </p:cNvPr>
          <p:cNvGraphicFramePr>
            <a:graphicFrameLocks noGrp="1"/>
          </p:cNvGraphicFramePr>
          <p:nvPr>
            <p:extLst>
              <p:ext uri="{D42A27DB-BD31-4B8C-83A1-F6EECF244321}">
                <p14:modId xmlns:p14="http://schemas.microsoft.com/office/powerpoint/2010/main" val="2478818056"/>
              </p:ext>
            </p:extLst>
          </p:nvPr>
        </p:nvGraphicFramePr>
        <p:xfrm>
          <a:off x="128954" y="1059961"/>
          <a:ext cx="8874369" cy="3927036"/>
        </p:xfrm>
        <a:graphic>
          <a:graphicData uri="http://schemas.openxmlformats.org/drawingml/2006/table">
            <a:tbl>
              <a:tblPr firstRow="1" bandRow="1">
                <a:tableStyleId>{5C22544A-7EE6-4342-B048-85BDC9FD1C3A}</a:tableStyleId>
              </a:tblPr>
              <a:tblGrid>
                <a:gridCol w="1148861">
                  <a:extLst>
                    <a:ext uri="{9D8B030D-6E8A-4147-A177-3AD203B41FA5}">
                      <a16:colId xmlns:a16="http://schemas.microsoft.com/office/drawing/2014/main" val="2396731342"/>
                    </a:ext>
                  </a:extLst>
                </a:gridCol>
                <a:gridCol w="3622431">
                  <a:extLst>
                    <a:ext uri="{9D8B030D-6E8A-4147-A177-3AD203B41FA5}">
                      <a16:colId xmlns:a16="http://schemas.microsoft.com/office/drawing/2014/main" val="3642175894"/>
                    </a:ext>
                  </a:extLst>
                </a:gridCol>
                <a:gridCol w="1277816">
                  <a:extLst>
                    <a:ext uri="{9D8B030D-6E8A-4147-A177-3AD203B41FA5}">
                      <a16:colId xmlns:a16="http://schemas.microsoft.com/office/drawing/2014/main" val="3841370131"/>
                    </a:ext>
                  </a:extLst>
                </a:gridCol>
                <a:gridCol w="2825261">
                  <a:extLst>
                    <a:ext uri="{9D8B030D-6E8A-4147-A177-3AD203B41FA5}">
                      <a16:colId xmlns:a16="http://schemas.microsoft.com/office/drawing/2014/main" val="973355510"/>
                    </a:ext>
                  </a:extLst>
                </a:gridCol>
              </a:tblGrid>
              <a:tr h="370840">
                <a:tc>
                  <a:txBody>
                    <a:bodyPr/>
                    <a:lstStyle/>
                    <a:p>
                      <a:r>
                        <a:rPr lang="es-ES" dirty="0"/>
                        <a:t>Tarea</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Descripción</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Símbolo</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Ejemplo</a:t>
                      </a:r>
                      <a:endParaRPr lang="es-PE" dirty="0"/>
                    </a:p>
                  </a:txBody>
                  <a:tcP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58163601"/>
                  </a:ext>
                </a:extLst>
              </a:tr>
              <a:tr h="843476">
                <a:tc>
                  <a:txBody>
                    <a:bodyPr/>
                    <a:lstStyle/>
                    <a:p>
                      <a:r>
                        <a:rPr lang="es-ES" sz="1600" dirty="0"/>
                        <a:t>Tarea Simple</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b="0" i="0" kern="1200" dirty="0">
                          <a:solidFill>
                            <a:schemeClr val="dk1"/>
                          </a:solidFill>
                          <a:effectLst/>
                          <a:latin typeface="+mn-lt"/>
                          <a:ea typeface="+mn-ea"/>
                          <a:cs typeface="+mn-cs"/>
                        </a:rPr>
                        <a:t>Es una tarea genérica.</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b="0" i="0" kern="1200" dirty="0">
                          <a:solidFill>
                            <a:schemeClr val="dk1"/>
                          </a:solidFill>
                          <a:effectLst/>
                          <a:latin typeface="+mn-lt"/>
                          <a:ea typeface="+mn-ea"/>
                          <a:cs typeface="+mn-cs"/>
                        </a:rPr>
                        <a:t>Completar un informe de gastos</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74231370"/>
                  </a:ext>
                </a:extLst>
              </a:tr>
              <a:tr h="370840">
                <a:tc>
                  <a:txBody>
                    <a:bodyPr/>
                    <a:lstStyle/>
                    <a:p>
                      <a:r>
                        <a:rPr lang="es-ES" sz="1600" dirty="0"/>
                        <a:t>Tarea de Usuario</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b="0" i="0" kern="1200" dirty="0">
                          <a:solidFill>
                            <a:schemeClr val="dk1"/>
                          </a:solidFill>
                          <a:effectLst/>
                          <a:latin typeface="+mn-lt"/>
                          <a:ea typeface="+mn-ea"/>
                          <a:cs typeface="+mn-cs"/>
                        </a:rPr>
                        <a:t>Representa el trabajo realizado por un usuario </a:t>
                      </a:r>
                      <a:r>
                        <a:rPr lang="es-PE" sz="1600" b="0" i="0" kern="1200" dirty="0">
                          <a:solidFill>
                            <a:schemeClr val="dk1"/>
                          </a:solidFill>
                          <a:effectLst/>
                          <a:latin typeface="+mn-lt"/>
                          <a:ea typeface="+mn-ea"/>
                          <a:cs typeface="+mn-cs"/>
                        </a:rPr>
                        <a:t>mediante una aplicación.</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PE" sz="1600" b="0" i="0" kern="1200" dirty="0">
                          <a:solidFill>
                            <a:schemeClr val="dk1"/>
                          </a:solidFill>
                          <a:effectLst/>
                          <a:latin typeface="+mn-lt"/>
                          <a:ea typeface="+mn-ea"/>
                          <a:cs typeface="+mn-cs"/>
                        </a:rPr>
                        <a:t>Registrar un empleado en un sistema de RRHH.</a:t>
                      </a:r>
                    </a:p>
                    <a:p>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705487330"/>
                  </a:ext>
                </a:extLst>
              </a:tr>
              <a:tr h="370840">
                <a:tc>
                  <a:txBody>
                    <a:bodyPr/>
                    <a:lstStyle/>
                    <a:p>
                      <a:r>
                        <a:rPr lang="es-ES" sz="1600" dirty="0"/>
                        <a:t>Tarea de Servicio</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b="0" i="0" kern="1200" dirty="0">
                          <a:solidFill>
                            <a:schemeClr val="dk1"/>
                          </a:solidFill>
                          <a:effectLst/>
                          <a:latin typeface="+mn-lt"/>
                          <a:ea typeface="+mn-ea"/>
                          <a:cs typeface="+mn-cs"/>
                        </a:rPr>
                        <a:t>Es una tarea que utiliza algún tipo de servicio que puede ser Web o una aplicación automatizada. Aquí no hay intervención humana.</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dirty="0"/>
                        <a:t>-Creación automática de OC.</a:t>
                      </a:r>
                    </a:p>
                    <a:p>
                      <a:r>
                        <a:rPr lang="es-ES" sz="1600" dirty="0"/>
                        <a:t>-Generación automática de informes.</a:t>
                      </a:r>
                    </a:p>
                    <a:p>
                      <a:r>
                        <a:rPr lang="es-PE" sz="1600" b="0" i="0" kern="1200" dirty="0">
                          <a:solidFill>
                            <a:schemeClr val="dk1"/>
                          </a:solidFill>
                          <a:effectLst/>
                          <a:latin typeface="+mn-lt"/>
                          <a:ea typeface="+mn-ea"/>
                          <a:cs typeface="+mn-cs"/>
                        </a:rPr>
                        <a:t>-Procesamiento de pagos</a:t>
                      </a:r>
                      <a:endParaRPr lang="es-PE" sz="1400" b="0" i="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959262963"/>
                  </a:ext>
                </a:extLst>
              </a:tr>
              <a:tr h="370840">
                <a:tc>
                  <a:txBody>
                    <a:bodyPr/>
                    <a:lstStyle/>
                    <a:p>
                      <a:r>
                        <a:rPr lang="es-ES" sz="1600" dirty="0"/>
                        <a:t>Tarea de Recepción</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b="0" i="0" kern="1200" dirty="0">
                          <a:solidFill>
                            <a:schemeClr val="dk1"/>
                          </a:solidFill>
                          <a:effectLst/>
                          <a:latin typeface="+mn-lt"/>
                          <a:ea typeface="+mn-ea"/>
                          <a:cs typeface="+mn-cs"/>
                        </a:rPr>
                        <a:t>Es una tarea diseñada para esperar la llegada de un mensaje por parte de un participante</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dirty="0"/>
                        <a:t>Recibir confirmación de Pago antes de enviar un producto.</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62141566"/>
                  </a:ext>
                </a:extLst>
              </a:tr>
            </a:tbl>
          </a:graphicData>
        </a:graphic>
      </p:graphicFrame>
      <p:pic>
        <p:nvPicPr>
          <p:cNvPr id="6" name="Imagen 5">
            <a:extLst>
              <a:ext uri="{FF2B5EF4-FFF2-40B4-BE49-F238E27FC236}">
                <a16:creationId xmlns:a16="http://schemas.microsoft.com/office/drawing/2014/main" id="{F0D95C6F-5B82-4035-8BA0-9CC00A13DFCE}"/>
              </a:ext>
            </a:extLst>
          </p:cNvPr>
          <p:cNvPicPr>
            <a:picLocks noChangeAspect="1"/>
          </p:cNvPicPr>
          <p:nvPr/>
        </p:nvPicPr>
        <p:blipFill>
          <a:blip r:embed="rId4"/>
          <a:stretch>
            <a:fillRect/>
          </a:stretch>
        </p:blipFill>
        <p:spPr>
          <a:xfrm>
            <a:off x="4966557" y="1491760"/>
            <a:ext cx="1133475" cy="752475"/>
          </a:xfrm>
          <a:prstGeom prst="rect">
            <a:avLst/>
          </a:prstGeom>
        </p:spPr>
      </p:pic>
      <p:pic>
        <p:nvPicPr>
          <p:cNvPr id="11" name="Imagen 10">
            <a:extLst>
              <a:ext uri="{FF2B5EF4-FFF2-40B4-BE49-F238E27FC236}">
                <a16:creationId xmlns:a16="http://schemas.microsoft.com/office/drawing/2014/main" id="{C8332E0C-49C2-4343-A8BF-30979008593F}"/>
              </a:ext>
            </a:extLst>
          </p:cNvPr>
          <p:cNvPicPr>
            <a:picLocks noChangeAspect="1"/>
          </p:cNvPicPr>
          <p:nvPr/>
        </p:nvPicPr>
        <p:blipFill>
          <a:blip r:embed="rId5"/>
          <a:stretch>
            <a:fillRect/>
          </a:stretch>
        </p:blipFill>
        <p:spPr>
          <a:xfrm>
            <a:off x="4971686" y="2333136"/>
            <a:ext cx="1104900" cy="742950"/>
          </a:xfrm>
          <a:prstGeom prst="rect">
            <a:avLst/>
          </a:prstGeom>
        </p:spPr>
      </p:pic>
      <p:pic>
        <p:nvPicPr>
          <p:cNvPr id="12" name="Imagen 11">
            <a:extLst>
              <a:ext uri="{FF2B5EF4-FFF2-40B4-BE49-F238E27FC236}">
                <a16:creationId xmlns:a16="http://schemas.microsoft.com/office/drawing/2014/main" id="{839D084A-5612-4265-8682-00E2E69CB96E}"/>
              </a:ext>
            </a:extLst>
          </p:cNvPr>
          <p:cNvPicPr>
            <a:picLocks noChangeAspect="1"/>
          </p:cNvPicPr>
          <p:nvPr/>
        </p:nvPicPr>
        <p:blipFill>
          <a:blip r:embed="rId6"/>
          <a:stretch>
            <a:fillRect/>
          </a:stretch>
        </p:blipFill>
        <p:spPr>
          <a:xfrm>
            <a:off x="4990369" y="3268854"/>
            <a:ext cx="1085850" cy="752475"/>
          </a:xfrm>
          <a:prstGeom prst="rect">
            <a:avLst/>
          </a:prstGeom>
        </p:spPr>
      </p:pic>
      <p:pic>
        <p:nvPicPr>
          <p:cNvPr id="16" name="Imagen 15">
            <a:extLst>
              <a:ext uri="{FF2B5EF4-FFF2-40B4-BE49-F238E27FC236}">
                <a16:creationId xmlns:a16="http://schemas.microsoft.com/office/drawing/2014/main" id="{ED5AB132-AAC8-42CB-B254-4FE1AF027E77}"/>
              </a:ext>
            </a:extLst>
          </p:cNvPr>
          <p:cNvPicPr>
            <a:picLocks noChangeAspect="1"/>
          </p:cNvPicPr>
          <p:nvPr/>
        </p:nvPicPr>
        <p:blipFill>
          <a:blip r:embed="rId7"/>
          <a:stretch>
            <a:fillRect/>
          </a:stretch>
        </p:blipFill>
        <p:spPr>
          <a:xfrm>
            <a:off x="4961794" y="4214097"/>
            <a:ext cx="1114425" cy="742950"/>
          </a:xfrm>
          <a:prstGeom prst="rect">
            <a:avLst/>
          </a:prstGeom>
        </p:spPr>
      </p:pic>
    </p:spTree>
    <p:custDataLst>
      <p:tags r:id="rId1"/>
    </p:custDataLst>
    <p:extLst>
      <p:ext uri="{BB962C8B-B14F-4D97-AF65-F5344CB8AC3E}">
        <p14:creationId xmlns:p14="http://schemas.microsoft.com/office/powerpoint/2010/main" val="139030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SUB PROCESOS Y ACTIVIDADES DE LLAMADA</a:t>
            </a:r>
          </a:p>
        </p:txBody>
      </p:sp>
      <p:sp>
        <p:nvSpPr>
          <p:cNvPr id="10" name="CuadroTexto 9">
            <a:extLst>
              <a:ext uri="{FF2B5EF4-FFF2-40B4-BE49-F238E27FC236}">
                <a16:creationId xmlns:a16="http://schemas.microsoft.com/office/drawing/2014/main" id="{67263C80-383A-4468-927E-2DDD0600D8E8}"/>
              </a:ext>
            </a:extLst>
          </p:cNvPr>
          <p:cNvSpPr txBox="1"/>
          <p:nvPr/>
        </p:nvSpPr>
        <p:spPr>
          <a:xfrm>
            <a:off x="487362" y="594595"/>
            <a:ext cx="8169275" cy="246221"/>
          </a:xfrm>
          <a:prstGeom prst="rect">
            <a:avLst/>
          </a:prstGeom>
          <a:noFill/>
          <a:ln w="28575">
            <a:noFill/>
            <a:prstDash val="dash"/>
          </a:ln>
        </p:spPr>
        <p:txBody>
          <a:bodyPr wrap="square" lIns="0" tIns="0" rIns="0" bIns="0" rtlCol="0">
            <a:spAutoFit/>
          </a:bodyPr>
          <a:lstStyle/>
          <a:p>
            <a:pPr lvl="0"/>
            <a:r>
              <a:rPr lang="es-PE" sz="1600" b="1" dirty="0">
                <a:latin typeface="Calibri" charset="0"/>
                <a:ea typeface="Calibri" charset="0"/>
                <a:cs typeface="Calibri" charset="0"/>
              </a:rPr>
              <a:t>Actividades</a:t>
            </a:r>
          </a:p>
        </p:txBody>
      </p:sp>
      <p:graphicFrame>
        <p:nvGraphicFramePr>
          <p:cNvPr id="2" name="Tabla 1">
            <a:extLst>
              <a:ext uri="{FF2B5EF4-FFF2-40B4-BE49-F238E27FC236}">
                <a16:creationId xmlns:a16="http://schemas.microsoft.com/office/drawing/2014/main" id="{BCA1F78B-1A13-45A0-BFB9-ABF554472A08}"/>
              </a:ext>
            </a:extLst>
          </p:cNvPr>
          <p:cNvGraphicFramePr>
            <a:graphicFrameLocks noGrp="1"/>
          </p:cNvGraphicFramePr>
          <p:nvPr>
            <p:extLst>
              <p:ext uri="{D42A27DB-BD31-4B8C-83A1-F6EECF244321}">
                <p14:modId xmlns:p14="http://schemas.microsoft.com/office/powerpoint/2010/main" val="3868590076"/>
              </p:ext>
            </p:extLst>
          </p:nvPr>
        </p:nvGraphicFramePr>
        <p:xfrm>
          <a:off x="146538" y="1435287"/>
          <a:ext cx="8850923" cy="3083560"/>
        </p:xfrm>
        <a:graphic>
          <a:graphicData uri="http://schemas.openxmlformats.org/drawingml/2006/table">
            <a:tbl>
              <a:tblPr firstRow="1" bandRow="1">
                <a:tableStyleId>{5C22544A-7EE6-4342-B048-85BDC9FD1C3A}</a:tableStyleId>
              </a:tblPr>
              <a:tblGrid>
                <a:gridCol w="1400909">
                  <a:extLst>
                    <a:ext uri="{9D8B030D-6E8A-4147-A177-3AD203B41FA5}">
                      <a16:colId xmlns:a16="http://schemas.microsoft.com/office/drawing/2014/main" val="2396731342"/>
                    </a:ext>
                  </a:extLst>
                </a:gridCol>
                <a:gridCol w="3751385">
                  <a:extLst>
                    <a:ext uri="{9D8B030D-6E8A-4147-A177-3AD203B41FA5}">
                      <a16:colId xmlns:a16="http://schemas.microsoft.com/office/drawing/2014/main" val="3642175894"/>
                    </a:ext>
                  </a:extLst>
                </a:gridCol>
                <a:gridCol w="1172307">
                  <a:extLst>
                    <a:ext uri="{9D8B030D-6E8A-4147-A177-3AD203B41FA5}">
                      <a16:colId xmlns:a16="http://schemas.microsoft.com/office/drawing/2014/main" val="3841370131"/>
                    </a:ext>
                  </a:extLst>
                </a:gridCol>
                <a:gridCol w="2526322">
                  <a:extLst>
                    <a:ext uri="{9D8B030D-6E8A-4147-A177-3AD203B41FA5}">
                      <a16:colId xmlns:a16="http://schemas.microsoft.com/office/drawing/2014/main" val="973355510"/>
                    </a:ext>
                  </a:extLst>
                </a:gridCol>
              </a:tblGrid>
              <a:tr h="370840">
                <a:tc>
                  <a:txBody>
                    <a:bodyPr/>
                    <a:lstStyle/>
                    <a:p>
                      <a:r>
                        <a:rPr lang="es-ES" dirty="0"/>
                        <a:t>Tarea</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Descripción</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Símbolo</a:t>
                      </a:r>
                      <a:endParaRPr lang="es-PE" dirty="0"/>
                    </a:p>
                  </a:txBody>
                  <a:tcPr>
                    <a:lnB w="12700" cap="flat" cmpd="sng" algn="ctr">
                      <a:solidFill>
                        <a:schemeClr val="accent1"/>
                      </a:solidFill>
                      <a:prstDash val="solid"/>
                      <a:round/>
                      <a:headEnd type="none" w="med" len="med"/>
                      <a:tailEnd type="none" w="med" len="med"/>
                    </a:lnB>
                  </a:tcPr>
                </a:tc>
                <a:tc>
                  <a:txBody>
                    <a:bodyPr/>
                    <a:lstStyle/>
                    <a:p>
                      <a:r>
                        <a:rPr lang="es-ES" dirty="0"/>
                        <a:t>Ejemplo</a:t>
                      </a:r>
                      <a:endParaRPr lang="es-PE" dirty="0"/>
                    </a:p>
                  </a:txBody>
                  <a:tcP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58163601"/>
                  </a:ext>
                </a:extLst>
              </a:tr>
              <a:tr h="370840">
                <a:tc>
                  <a:txBody>
                    <a:bodyPr/>
                    <a:lstStyle/>
                    <a:p>
                      <a:r>
                        <a:rPr lang="es-ES" sz="1600" dirty="0"/>
                        <a:t>Tarea de Envío</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b="0" i="0" kern="1200" dirty="0">
                          <a:solidFill>
                            <a:schemeClr val="tx1"/>
                          </a:solidFill>
                          <a:effectLst/>
                          <a:latin typeface="+mn-lt"/>
                          <a:ea typeface="+mn-ea"/>
                          <a:cs typeface="+mn-cs"/>
                        </a:rPr>
                        <a:t>Representa una tarea que envía un mensaje a otro proceso o participante.</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b="0" i="0" kern="1200" dirty="0">
                          <a:solidFill>
                            <a:schemeClr val="dk1"/>
                          </a:solidFill>
                          <a:effectLst/>
                          <a:latin typeface="+mn-lt"/>
                          <a:ea typeface="+mn-ea"/>
                          <a:cs typeface="+mn-cs"/>
                        </a:rPr>
                        <a:t>Enviar OC por correo electrónico.</a:t>
                      </a:r>
                    </a:p>
                    <a:p>
                      <a:r>
                        <a:rPr lang="es-ES" sz="1600" b="0" i="0" kern="1200" dirty="0">
                          <a:solidFill>
                            <a:schemeClr val="dk1"/>
                          </a:solidFill>
                          <a:effectLst/>
                          <a:latin typeface="+mn-lt"/>
                          <a:ea typeface="+mn-ea"/>
                          <a:cs typeface="+mn-cs"/>
                        </a:rPr>
                        <a:t>Enviar notificación automática a un usuario.</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61419609"/>
                  </a:ext>
                </a:extLst>
              </a:tr>
              <a:tr h="370840">
                <a:tc>
                  <a:txBody>
                    <a:bodyPr/>
                    <a:lstStyle/>
                    <a:p>
                      <a:r>
                        <a:rPr lang="es-ES" sz="1600" dirty="0"/>
                        <a:t>Tarea Script</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dirty="0"/>
                        <a:t>Se utiliza para modelar la evaluación de un script; por ejemplo, un script escrito en </a:t>
                      </a:r>
                      <a:r>
                        <a:rPr lang="es-ES" sz="1600" dirty="0" err="1"/>
                        <a:t>Groovy</a:t>
                      </a:r>
                      <a:r>
                        <a:rPr lang="es-ES" sz="1600" dirty="0"/>
                        <a:t>, JavaScript o Python.</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b="0" i="0" kern="1200" dirty="0">
                          <a:solidFill>
                            <a:schemeClr val="dk1"/>
                          </a:solidFill>
                          <a:effectLst/>
                          <a:latin typeface="+mn-lt"/>
                          <a:ea typeface="+mn-ea"/>
                          <a:cs typeface="+mn-cs"/>
                        </a:rPr>
                        <a:t>Ejecutar una secuencia de comandos de Powershell.</a:t>
                      </a:r>
                      <a:endParaRPr lang="es-PE" sz="14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3983614"/>
                  </a:ext>
                </a:extLst>
              </a:tr>
              <a:tr h="370840">
                <a:tc>
                  <a:txBody>
                    <a:bodyPr/>
                    <a:lstStyle/>
                    <a:p>
                      <a:r>
                        <a:rPr lang="es-ES" sz="1600" dirty="0"/>
                        <a:t>Tarea Manual</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b="0" i="0" kern="1200" dirty="0">
                          <a:solidFill>
                            <a:schemeClr val="dk1"/>
                          </a:solidFill>
                          <a:effectLst/>
                          <a:latin typeface="+mn-lt"/>
                          <a:ea typeface="+mn-ea"/>
                          <a:cs typeface="+mn-cs"/>
                        </a:rPr>
                        <a:t>Representa una tarea realizada por una persona sin la ayuda de una aplicación.</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s-ES" sz="1600" dirty="0"/>
                        <a:t>Una secretaria archivando documentos físicos.</a:t>
                      </a:r>
                      <a:endParaRPr lang="es-PE" sz="16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66006855"/>
                  </a:ext>
                </a:extLst>
              </a:tr>
            </a:tbl>
          </a:graphicData>
        </a:graphic>
      </p:graphicFrame>
      <p:pic>
        <p:nvPicPr>
          <p:cNvPr id="3" name="Imagen 2">
            <a:extLst>
              <a:ext uri="{FF2B5EF4-FFF2-40B4-BE49-F238E27FC236}">
                <a16:creationId xmlns:a16="http://schemas.microsoft.com/office/drawing/2014/main" id="{4EC186FA-0B8E-4F8B-8ED6-DA4C53DE2E42}"/>
              </a:ext>
            </a:extLst>
          </p:cNvPr>
          <p:cNvPicPr>
            <a:picLocks noChangeAspect="1"/>
          </p:cNvPicPr>
          <p:nvPr/>
        </p:nvPicPr>
        <p:blipFill>
          <a:blip r:embed="rId4"/>
          <a:stretch>
            <a:fillRect/>
          </a:stretch>
        </p:blipFill>
        <p:spPr>
          <a:xfrm>
            <a:off x="5306522" y="3734385"/>
            <a:ext cx="1133475" cy="742950"/>
          </a:xfrm>
          <a:prstGeom prst="rect">
            <a:avLst/>
          </a:prstGeom>
        </p:spPr>
      </p:pic>
      <p:pic>
        <p:nvPicPr>
          <p:cNvPr id="4" name="Imagen 3">
            <a:extLst>
              <a:ext uri="{FF2B5EF4-FFF2-40B4-BE49-F238E27FC236}">
                <a16:creationId xmlns:a16="http://schemas.microsoft.com/office/drawing/2014/main" id="{063D4017-BC8B-4360-B73C-D462396CC900}"/>
              </a:ext>
            </a:extLst>
          </p:cNvPr>
          <p:cNvPicPr>
            <a:picLocks noChangeAspect="1"/>
          </p:cNvPicPr>
          <p:nvPr/>
        </p:nvPicPr>
        <p:blipFill>
          <a:blip r:embed="rId5"/>
          <a:stretch>
            <a:fillRect/>
          </a:stretch>
        </p:blipFill>
        <p:spPr>
          <a:xfrm>
            <a:off x="5306522" y="1974137"/>
            <a:ext cx="1123950" cy="752475"/>
          </a:xfrm>
          <a:prstGeom prst="rect">
            <a:avLst/>
          </a:prstGeom>
        </p:spPr>
      </p:pic>
      <p:pic>
        <p:nvPicPr>
          <p:cNvPr id="5" name="Imagen 4">
            <a:extLst>
              <a:ext uri="{FF2B5EF4-FFF2-40B4-BE49-F238E27FC236}">
                <a16:creationId xmlns:a16="http://schemas.microsoft.com/office/drawing/2014/main" id="{BDA6E965-D271-4C77-A6C0-91221FF26348}"/>
              </a:ext>
            </a:extLst>
          </p:cNvPr>
          <p:cNvPicPr>
            <a:picLocks noChangeAspect="1"/>
          </p:cNvPicPr>
          <p:nvPr/>
        </p:nvPicPr>
        <p:blipFill>
          <a:blip r:embed="rId6"/>
          <a:stretch>
            <a:fillRect/>
          </a:stretch>
        </p:blipFill>
        <p:spPr>
          <a:xfrm>
            <a:off x="5306522" y="2922304"/>
            <a:ext cx="1114425" cy="733425"/>
          </a:xfrm>
          <a:prstGeom prst="rect">
            <a:avLst/>
          </a:prstGeom>
        </p:spPr>
      </p:pic>
    </p:spTree>
    <p:custDataLst>
      <p:tags r:id="rId1"/>
    </p:custDataLst>
    <p:extLst>
      <p:ext uri="{BB962C8B-B14F-4D97-AF65-F5344CB8AC3E}">
        <p14:creationId xmlns:p14="http://schemas.microsoft.com/office/powerpoint/2010/main" val="149574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54642E28-119B-4B67-B136-E55AF7914E2E}"/>
              </a:ext>
            </a:extLst>
          </p:cNvPr>
          <p:cNvSpPr txBox="1"/>
          <p:nvPr/>
        </p:nvSpPr>
        <p:spPr>
          <a:xfrm>
            <a:off x="507284" y="916859"/>
            <a:ext cx="7691585" cy="1061829"/>
          </a:xfrm>
          <a:prstGeom prst="rect">
            <a:avLst/>
          </a:prstGeom>
          <a:noFill/>
          <a:ln w="28575">
            <a:noFill/>
            <a:prstDash val="dash"/>
          </a:ln>
        </p:spPr>
        <p:txBody>
          <a:bodyPr wrap="square" lIns="0" tIns="0" rIns="0" bIns="0" rtlCol="0">
            <a:spAutoFit/>
          </a:bodyPr>
          <a:lstStyle/>
          <a:p>
            <a:pPr lvl="0">
              <a:spcAft>
                <a:spcPts val="600"/>
              </a:spcAft>
            </a:pPr>
            <a:r>
              <a:rPr lang="es-ES" sz="1600" b="1" dirty="0">
                <a:latin typeface="Calibri" charset="0"/>
                <a:ea typeface="Calibri" charset="0"/>
                <a:cs typeface="Calibri" charset="0"/>
              </a:rPr>
              <a:t>SUB PROCESOS EXPANDIDOS:</a:t>
            </a:r>
          </a:p>
          <a:p>
            <a:pPr lvl="0"/>
            <a:r>
              <a:rPr lang="es-ES" sz="1600" dirty="0">
                <a:latin typeface="Calibri" charset="0"/>
                <a:ea typeface="Calibri" charset="0"/>
                <a:cs typeface="Calibri" charset="0"/>
              </a:rPr>
              <a:t>Los sub-procesos pueden representarse de forma expandida o colapsada. Las actividades dentro del sub-proceso hacen parte del proceso principal, por lo que este es un proceso único representado en un único diagrama.</a:t>
            </a:r>
          </a:p>
        </p:txBody>
      </p:sp>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SUB PROCESOS Y ACTIVIDADES DE LLAMADA</a:t>
            </a:r>
          </a:p>
        </p:txBody>
      </p:sp>
      <p:sp>
        <p:nvSpPr>
          <p:cNvPr id="6" name="Elipse 5"/>
          <p:cNvSpPr/>
          <p:nvPr/>
        </p:nvSpPr>
        <p:spPr>
          <a:xfrm>
            <a:off x="622735" y="3460720"/>
            <a:ext cx="347662" cy="347662"/>
          </a:xfrm>
          <a:prstGeom prst="ellipse">
            <a:avLst/>
          </a:prstGeom>
          <a:solidFill>
            <a:srgbClr val="DDEEC7"/>
          </a:solidFill>
          <a:ln w="19050">
            <a:solidFill>
              <a:srgbClr val="92C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Elipse 7"/>
          <p:cNvSpPr/>
          <p:nvPr/>
        </p:nvSpPr>
        <p:spPr>
          <a:xfrm>
            <a:off x="622735" y="3455864"/>
            <a:ext cx="347662" cy="347662"/>
          </a:xfrm>
          <a:prstGeom prst="ellipse">
            <a:avLst/>
          </a:prstGeom>
          <a:solidFill>
            <a:srgbClr val="DDEEC7"/>
          </a:solidFill>
          <a:ln w="19050">
            <a:solidFill>
              <a:srgbClr val="92C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de flecha 8"/>
          <p:cNvCxnSpPr/>
          <p:nvPr/>
        </p:nvCxnSpPr>
        <p:spPr>
          <a:xfrm flipV="1">
            <a:off x="970397" y="3629695"/>
            <a:ext cx="46470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V="1">
            <a:off x="2390775" y="3629696"/>
            <a:ext cx="6413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1435100" y="3269935"/>
            <a:ext cx="955675" cy="692466"/>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latin typeface="Calibri" charset="0"/>
                <a:ea typeface="Calibri" charset="0"/>
                <a:cs typeface="Calibri" charset="0"/>
              </a:rPr>
              <a:t>Registrar Solicitud </a:t>
            </a:r>
            <a:br>
              <a:rPr lang="es-ES_tradnl" sz="1200" dirty="0">
                <a:solidFill>
                  <a:schemeClr val="tx1"/>
                </a:solidFill>
                <a:latin typeface="Calibri" charset="0"/>
                <a:ea typeface="Calibri" charset="0"/>
                <a:cs typeface="Calibri" charset="0"/>
              </a:rPr>
            </a:br>
            <a:r>
              <a:rPr lang="es-ES_tradnl" sz="1200" dirty="0">
                <a:solidFill>
                  <a:schemeClr val="tx1"/>
                </a:solidFill>
                <a:latin typeface="Calibri" charset="0"/>
                <a:ea typeface="Calibri" charset="0"/>
                <a:cs typeface="Calibri" charset="0"/>
              </a:rPr>
              <a:t>de Viaje</a:t>
            </a:r>
          </a:p>
        </p:txBody>
      </p:sp>
      <p:sp>
        <p:nvSpPr>
          <p:cNvPr id="14" name="Rectángulo redondeado 13"/>
          <p:cNvSpPr/>
          <p:nvPr/>
        </p:nvSpPr>
        <p:spPr>
          <a:xfrm>
            <a:off x="3032125" y="2657682"/>
            <a:ext cx="2920619" cy="1923461"/>
          </a:xfrm>
          <a:prstGeom prst="roundRect">
            <a:avLst>
              <a:gd name="adj" fmla="val 3725"/>
            </a:avLst>
          </a:prstGeom>
          <a:no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dirty="0">
              <a:solidFill>
                <a:schemeClr val="tx1"/>
              </a:solidFill>
              <a:latin typeface="Calibri" charset="0"/>
              <a:ea typeface="Calibri" charset="0"/>
              <a:cs typeface="Calibri" charset="0"/>
            </a:endParaRPr>
          </a:p>
        </p:txBody>
      </p:sp>
      <p:sp>
        <p:nvSpPr>
          <p:cNvPr id="4" name="Rectángulo 3"/>
          <p:cNvSpPr/>
          <p:nvPr/>
        </p:nvSpPr>
        <p:spPr>
          <a:xfrm>
            <a:off x="3103648" y="2932910"/>
            <a:ext cx="2728023" cy="137349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p:cNvSpPr/>
          <p:nvPr/>
        </p:nvSpPr>
        <p:spPr>
          <a:xfrm>
            <a:off x="3103648" y="2932910"/>
            <a:ext cx="197299" cy="137349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6"/>
          <p:cNvSpPr txBox="1"/>
          <p:nvPr/>
        </p:nvSpPr>
        <p:spPr>
          <a:xfrm rot="16200000">
            <a:off x="2934585" y="3554612"/>
            <a:ext cx="535423" cy="123111"/>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Resumen</a:t>
            </a:r>
          </a:p>
        </p:txBody>
      </p:sp>
      <p:sp>
        <p:nvSpPr>
          <p:cNvPr id="18" name="Elipse 17"/>
          <p:cNvSpPr/>
          <p:nvPr/>
        </p:nvSpPr>
        <p:spPr>
          <a:xfrm>
            <a:off x="3594581" y="3536186"/>
            <a:ext cx="130909" cy="130909"/>
          </a:xfrm>
          <a:prstGeom prst="ellipse">
            <a:avLst/>
          </a:prstGeom>
          <a:solidFill>
            <a:srgbClr val="DDEEC7"/>
          </a:solidFill>
          <a:ln w="9525">
            <a:solidFill>
              <a:srgbClr val="92C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ombo 18"/>
          <p:cNvSpPr/>
          <p:nvPr/>
        </p:nvSpPr>
        <p:spPr>
          <a:xfrm>
            <a:off x="3857190" y="3524803"/>
            <a:ext cx="130610" cy="142292"/>
          </a:xfrm>
          <a:prstGeom prst="diamond">
            <a:avLst/>
          </a:prstGeom>
          <a:solidFill>
            <a:srgbClr val="F6F6C3"/>
          </a:solidFill>
          <a:ln w="9525">
            <a:solidFill>
              <a:srgbClr val="9AA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Rombo 19"/>
          <p:cNvSpPr/>
          <p:nvPr/>
        </p:nvSpPr>
        <p:spPr>
          <a:xfrm>
            <a:off x="4887969" y="3524803"/>
            <a:ext cx="130610" cy="142292"/>
          </a:xfrm>
          <a:prstGeom prst="diamond">
            <a:avLst/>
          </a:prstGeom>
          <a:solidFill>
            <a:srgbClr val="F6F6C3"/>
          </a:solidFill>
          <a:ln w="9525">
            <a:solidFill>
              <a:srgbClr val="9AA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1" name="Conector recto de flecha 20"/>
          <p:cNvCxnSpPr>
            <a:stCxn id="18" idx="6"/>
          </p:cNvCxnSpPr>
          <p:nvPr/>
        </p:nvCxnSpPr>
        <p:spPr>
          <a:xfrm flipV="1">
            <a:off x="3725490" y="3597748"/>
            <a:ext cx="131700" cy="389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V="1">
            <a:off x="3987800" y="3601641"/>
            <a:ext cx="293933" cy="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V="1">
            <a:off x="4604421" y="3601641"/>
            <a:ext cx="293933" cy="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V="1">
            <a:off x="5018579" y="3601641"/>
            <a:ext cx="293933" cy="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5302127" y="3536186"/>
            <a:ext cx="130909" cy="130909"/>
          </a:xfrm>
          <a:prstGeom prst="ellipse">
            <a:avLst/>
          </a:prstGeom>
          <a:solidFill>
            <a:srgbClr val="FBC8C4"/>
          </a:solidFill>
          <a:ln w="9525">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Rectángulo redondeado 28"/>
          <p:cNvSpPr/>
          <p:nvPr/>
        </p:nvSpPr>
        <p:spPr>
          <a:xfrm>
            <a:off x="4269950" y="3066032"/>
            <a:ext cx="334471" cy="253998"/>
          </a:xfrm>
          <a:prstGeom prst="roundRect">
            <a:avLst>
              <a:gd name="adj" fmla="val 11615"/>
            </a:avLst>
          </a:prstGeom>
          <a:solidFill>
            <a:srgbClr val="D8F0F3"/>
          </a:solidFill>
          <a:ln w="952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500">
                <a:solidFill>
                  <a:schemeClr val="tx1"/>
                </a:solidFill>
                <a:latin typeface="Calibri" charset="0"/>
                <a:ea typeface="Calibri" charset="0"/>
                <a:cs typeface="Calibri" charset="0"/>
              </a:rPr>
              <a:t>Reservar auto</a:t>
            </a:r>
            <a:endParaRPr lang="es-ES_tradnl" sz="500" dirty="0">
              <a:solidFill>
                <a:schemeClr val="tx1"/>
              </a:solidFill>
              <a:latin typeface="Calibri" charset="0"/>
              <a:ea typeface="Calibri" charset="0"/>
              <a:cs typeface="Calibri" charset="0"/>
            </a:endParaRPr>
          </a:p>
        </p:txBody>
      </p:sp>
      <p:sp>
        <p:nvSpPr>
          <p:cNvPr id="30" name="Rectángulo redondeado 29"/>
          <p:cNvSpPr/>
          <p:nvPr/>
        </p:nvSpPr>
        <p:spPr>
          <a:xfrm>
            <a:off x="4269950" y="3455864"/>
            <a:ext cx="334471" cy="253998"/>
          </a:xfrm>
          <a:prstGeom prst="roundRect">
            <a:avLst>
              <a:gd name="adj" fmla="val 11615"/>
            </a:avLst>
          </a:prstGeom>
          <a:solidFill>
            <a:srgbClr val="D8F0F3"/>
          </a:solidFill>
          <a:ln w="952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500">
                <a:solidFill>
                  <a:schemeClr val="tx1"/>
                </a:solidFill>
                <a:latin typeface="Calibri" charset="0"/>
                <a:ea typeface="Calibri" charset="0"/>
                <a:cs typeface="Calibri" charset="0"/>
              </a:rPr>
              <a:t>Reservar hotel</a:t>
            </a:r>
            <a:endParaRPr lang="es-ES_tradnl" sz="500" dirty="0">
              <a:solidFill>
                <a:schemeClr val="tx1"/>
              </a:solidFill>
              <a:latin typeface="Calibri" charset="0"/>
              <a:ea typeface="Calibri" charset="0"/>
              <a:cs typeface="Calibri" charset="0"/>
            </a:endParaRPr>
          </a:p>
        </p:txBody>
      </p:sp>
      <p:sp>
        <p:nvSpPr>
          <p:cNvPr id="31" name="Rectángulo redondeado 30"/>
          <p:cNvSpPr/>
          <p:nvPr/>
        </p:nvSpPr>
        <p:spPr>
          <a:xfrm>
            <a:off x="4269950" y="3892677"/>
            <a:ext cx="334471" cy="253998"/>
          </a:xfrm>
          <a:prstGeom prst="roundRect">
            <a:avLst>
              <a:gd name="adj" fmla="val 11615"/>
            </a:avLst>
          </a:prstGeom>
          <a:solidFill>
            <a:srgbClr val="D8F0F3"/>
          </a:solidFill>
          <a:ln w="952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500" dirty="0">
                <a:solidFill>
                  <a:schemeClr val="tx1"/>
                </a:solidFill>
                <a:latin typeface="Calibri" charset="0"/>
                <a:ea typeface="Calibri" charset="0"/>
                <a:cs typeface="Calibri" charset="0"/>
              </a:rPr>
              <a:t>Reservar</a:t>
            </a:r>
          </a:p>
          <a:p>
            <a:pPr algn="ctr"/>
            <a:r>
              <a:rPr lang="es-ES_tradnl" sz="500" dirty="0">
                <a:solidFill>
                  <a:schemeClr val="tx1"/>
                </a:solidFill>
                <a:latin typeface="Calibri" charset="0"/>
                <a:ea typeface="Calibri" charset="0"/>
                <a:cs typeface="Calibri" charset="0"/>
              </a:rPr>
              <a:t>vuelo</a:t>
            </a:r>
          </a:p>
        </p:txBody>
      </p:sp>
      <p:cxnSp>
        <p:nvCxnSpPr>
          <p:cNvPr id="33" name="Conector angular 32"/>
          <p:cNvCxnSpPr>
            <a:stCxn id="19" idx="2"/>
            <a:endCxn id="31" idx="1"/>
          </p:cNvCxnSpPr>
          <p:nvPr/>
        </p:nvCxnSpPr>
        <p:spPr>
          <a:xfrm rot="16200000" flipH="1">
            <a:off x="3919932" y="3669657"/>
            <a:ext cx="352581" cy="347455"/>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r 33"/>
          <p:cNvCxnSpPr>
            <a:stCxn id="31" idx="3"/>
            <a:endCxn id="20" idx="2"/>
          </p:cNvCxnSpPr>
          <p:nvPr/>
        </p:nvCxnSpPr>
        <p:spPr>
          <a:xfrm flipV="1">
            <a:off x="4604421" y="3667095"/>
            <a:ext cx="348853" cy="35258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r 37"/>
          <p:cNvCxnSpPr>
            <a:stCxn id="19" idx="0"/>
            <a:endCxn id="29" idx="1"/>
          </p:cNvCxnSpPr>
          <p:nvPr/>
        </p:nvCxnSpPr>
        <p:spPr>
          <a:xfrm rot="5400000" flipH="1" flipV="1">
            <a:off x="3930336" y="3185190"/>
            <a:ext cx="331772" cy="347455"/>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r 40"/>
          <p:cNvCxnSpPr>
            <a:stCxn id="29" idx="3"/>
            <a:endCxn id="20" idx="0"/>
          </p:cNvCxnSpPr>
          <p:nvPr/>
        </p:nvCxnSpPr>
        <p:spPr>
          <a:xfrm>
            <a:off x="4604421" y="3193031"/>
            <a:ext cx="348853" cy="331772"/>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ángulo redondeado 43"/>
          <p:cNvSpPr/>
          <p:nvPr/>
        </p:nvSpPr>
        <p:spPr>
          <a:xfrm>
            <a:off x="6834579" y="3291714"/>
            <a:ext cx="1030879" cy="670687"/>
          </a:xfrm>
          <a:prstGeom prst="roundRect">
            <a:avLst>
              <a:gd name="adj" fmla="val 11615"/>
            </a:avLst>
          </a:prstGeom>
          <a:solidFill>
            <a:srgbClr val="D8F0F3"/>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6" name="Conector recto de flecha 45"/>
          <p:cNvCxnSpPr>
            <a:endCxn id="44" idx="1"/>
          </p:cNvCxnSpPr>
          <p:nvPr/>
        </p:nvCxnSpPr>
        <p:spPr>
          <a:xfrm flipV="1">
            <a:off x="5964781" y="3627058"/>
            <a:ext cx="869798" cy="26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p:nvPr/>
        </p:nvCxnSpPr>
        <p:spPr>
          <a:xfrm>
            <a:off x="7865458" y="3629698"/>
            <a:ext cx="4654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Elipse 50"/>
          <p:cNvSpPr/>
          <p:nvPr/>
        </p:nvSpPr>
        <p:spPr>
          <a:xfrm>
            <a:off x="8330922" y="3471288"/>
            <a:ext cx="311537" cy="311537"/>
          </a:xfrm>
          <a:prstGeom prst="ellipse">
            <a:avLst/>
          </a:prstGeom>
          <a:solidFill>
            <a:srgbClr val="FBC8C4"/>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2" name="CuadroTexto 51"/>
          <p:cNvSpPr txBox="1"/>
          <p:nvPr/>
        </p:nvSpPr>
        <p:spPr>
          <a:xfrm>
            <a:off x="6822542" y="3413178"/>
            <a:ext cx="1030879" cy="507831"/>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Enviar</a:t>
            </a:r>
          </a:p>
          <a:p>
            <a:pPr algn="ctr"/>
            <a:r>
              <a:rPr lang="es-ES_tradnl" sz="1100" dirty="0">
                <a:latin typeface="Calibri" charset="0"/>
                <a:ea typeface="Calibri" charset="0"/>
                <a:cs typeface="Calibri" charset="0"/>
              </a:rPr>
              <a:t>Información de las Reservas</a:t>
            </a:r>
            <a:endParaRPr lang="es-ES_tradnl" dirty="0">
              <a:latin typeface="Calibri" charset="0"/>
              <a:ea typeface="Calibri" charset="0"/>
              <a:cs typeface="Calibri" charset="0"/>
            </a:endParaRPr>
          </a:p>
        </p:txBody>
      </p:sp>
      <p:sp>
        <p:nvSpPr>
          <p:cNvPr id="53" name="CuadroTexto 52"/>
          <p:cNvSpPr txBox="1"/>
          <p:nvPr/>
        </p:nvSpPr>
        <p:spPr>
          <a:xfrm>
            <a:off x="3922494" y="4619816"/>
            <a:ext cx="1030879"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Reservas</a:t>
            </a:r>
            <a:endParaRPr lang="es-ES_tradnl" dirty="0">
              <a:latin typeface="Calibri" charset="0"/>
              <a:ea typeface="Calibri" charset="0"/>
              <a:cs typeface="Calibri" charset="0"/>
            </a:endParaRPr>
          </a:p>
        </p:txBody>
      </p:sp>
      <p:pic>
        <p:nvPicPr>
          <p:cNvPr id="2" name="Imagen 1">
            <a:extLst>
              <a:ext uri="{FF2B5EF4-FFF2-40B4-BE49-F238E27FC236}">
                <a16:creationId xmlns:a16="http://schemas.microsoft.com/office/drawing/2014/main" id="{D7354802-5578-44D7-95F5-1FBA277B7A0D}"/>
              </a:ext>
            </a:extLst>
          </p:cNvPr>
          <p:cNvPicPr>
            <a:picLocks noChangeAspect="1"/>
          </p:cNvPicPr>
          <p:nvPr/>
        </p:nvPicPr>
        <p:blipFill>
          <a:blip r:embed="rId4"/>
          <a:stretch>
            <a:fillRect/>
          </a:stretch>
        </p:blipFill>
        <p:spPr>
          <a:xfrm>
            <a:off x="6858025" y="3318092"/>
            <a:ext cx="238125" cy="161925"/>
          </a:xfrm>
          <a:prstGeom prst="rect">
            <a:avLst/>
          </a:prstGeom>
        </p:spPr>
      </p:pic>
    </p:spTree>
    <p:custDataLst>
      <p:tags r:id="rId1"/>
    </p:custDataLst>
    <p:extLst>
      <p:ext uri="{BB962C8B-B14F-4D97-AF65-F5344CB8AC3E}">
        <p14:creationId xmlns:p14="http://schemas.microsoft.com/office/powerpoint/2010/main" val="18762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ector recto de flecha 24"/>
          <p:cNvCxnSpPr>
            <a:endCxn id="15" idx="2"/>
          </p:cNvCxnSpPr>
          <p:nvPr/>
        </p:nvCxnSpPr>
        <p:spPr>
          <a:xfrm>
            <a:off x="6985000" y="3440913"/>
            <a:ext cx="1226791" cy="3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a:endCxn id="11" idx="1"/>
          </p:cNvCxnSpPr>
          <p:nvPr/>
        </p:nvCxnSpPr>
        <p:spPr>
          <a:xfrm>
            <a:off x="4963258" y="3440913"/>
            <a:ext cx="821734" cy="3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54642E28-119B-4B67-B136-E55AF7914E2E}"/>
              </a:ext>
            </a:extLst>
          </p:cNvPr>
          <p:cNvSpPr txBox="1"/>
          <p:nvPr/>
        </p:nvSpPr>
        <p:spPr>
          <a:xfrm>
            <a:off x="509294" y="918869"/>
            <a:ext cx="7691585" cy="1061829"/>
          </a:xfrm>
          <a:prstGeom prst="rect">
            <a:avLst/>
          </a:prstGeom>
          <a:noFill/>
          <a:ln w="28575">
            <a:noFill/>
            <a:prstDash val="dash"/>
          </a:ln>
        </p:spPr>
        <p:txBody>
          <a:bodyPr wrap="square" lIns="0" tIns="0" rIns="0" bIns="0" rtlCol="0">
            <a:spAutoFit/>
          </a:bodyPr>
          <a:lstStyle/>
          <a:p>
            <a:pPr lvl="0">
              <a:spcAft>
                <a:spcPts val="600"/>
              </a:spcAft>
            </a:pPr>
            <a:r>
              <a:rPr lang="es-ES" sz="1600" b="1" dirty="0">
                <a:latin typeface="Calibri" charset="0"/>
                <a:ea typeface="Calibri" charset="0"/>
                <a:cs typeface="Calibri" charset="0"/>
              </a:rPr>
              <a:t>SUB PROCESOS COLAPSADOS:</a:t>
            </a:r>
          </a:p>
          <a:p>
            <a:r>
              <a:rPr lang="es-ES" sz="1600" dirty="0">
                <a:latin typeface="Calibri" charset="0"/>
                <a:ea typeface="Calibri" charset="0"/>
                <a:cs typeface="Calibri" charset="0"/>
              </a:rPr>
              <a:t>Los detalles de dicho sub-proceso hacen parte de un diagrama separado, por lo que el proceso de solicitud de viajes es un proceso único representado en 2 diagramas: uno para el proceso principal y otro para el sub-proceso.</a:t>
            </a:r>
            <a:r>
              <a:rPr lang="es-ES" sz="1600" b="1" dirty="0">
                <a:latin typeface="Calibri" charset="0"/>
                <a:ea typeface="Calibri" charset="0"/>
                <a:cs typeface="Calibri" charset="0"/>
              </a:rPr>
              <a:t> </a:t>
            </a:r>
            <a:endParaRPr lang="es-PE" sz="1600" dirty="0">
              <a:latin typeface="Calibri" charset="0"/>
              <a:ea typeface="Calibri" charset="0"/>
              <a:cs typeface="Calibri" charset="0"/>
            </a:endParaRPr>
          </a:p>
        </p:txBody>
      </p:sp>
      <p:sp>
        <p:nvSpPr>
          <p:cNvPr id="6" name="Rectángulo redondeado 5"/>
          <p:cNvSpPr/>
          <p:nvPr/>
        </p:nvSpPr>
        <p:spPr>
          <a:xfrm>
            <a:off x="1538682" y="3043752"/>
            <a:ext cx="1328844" cy="794321"/>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latin typeface="Calibri" charset="0"/>
                <a:ea typeface="Calibri" charset="0"/>
                <a:cs typeface="Calibri" charset="0"/>
              </a:rPr>
              <a:t>Registrar Solicitud de Viaje</a:t>
            </a:r>
          </a:p>
        </p:txBody>
      </p:sp>
      <p:grpSp>
        <p:nvGrpSpPr>
          <p:cNvPr id="2" name="Agrupar 1"/>
          <p:cNvGrpSpPr/>
          <p:nvPr/>
        </p:nvGrpSpPr>
        <p:grpSpPr>
          <a:xfrm>
            <a:off x="3763250" y="3036888"/>
            <a:ext cx="1200008" cy="801185"/>
            <a:chOff x="3396660" y="3737097"/>
            <a:chExt cx="1820663" cy="1215565"/>
          </a:xfrm>
          <a:solidFill>
            <a:srgbClr val="D8F0F3"/>
          </a:solidFill>
        </p:grpSpPr>
        <p:sp>
          <p:nvSpPr>
            <p:cNvPr id="7" name="Rectángulo redondeado 6"/>
            <p:cNvSpPr/>
            <p:nvPr/>
          </p:nvSpPr>
          <p:spPr>
            <a:xfrm>
              <a:off x="3396660" y="3737097"/>
              <a:ext cx="1820663" cy="1215565"/>
            </a:xfrm>
            <a:prstGeom prst="roundRect">
              <a:avLst>
                <a:gd name="adj" fmla="val 11615"/>
              </a:avLst>
            </a:prstGeom>
            <a:grp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redondeado 7"/>
            <p:cNvSpPr/>
            <p:nvPr/>
          </p:nvSpPr>
          <p:spPr>
            <a:xfrm>
              <a:off x="4190403" y="4663502"/>
              <a:ext cx="322263" cy="289160"/>
            </a:xfrm>
            <a:prstGeom prst="roundRect">
              <a:avLst>
                <a:gd name="adj" fmla="val 11615"/>
              </a:avLst>
            </a:prstGeom>
            <a:grp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Cruz 8"/>
            <p:cNvSpPr/>
            <p:nvPr/>
          </p:nvSpPr>
          <p:spPr>
            <a:xfrm>
              <a:off x="4253029" y="4710179"/>
              <a:ext cx="197011" cy="195806"/>
            </a:xfrm>
            <a:prstGeom prst="plus">
              <a:avLst>
                <a:gd name="adj" fmla="val 376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 name="CuadroTexto 2"/>
          <p:cNvSpPr txBox="1"/>
          <p:nvPr/>
        </p:nvSpPr>
        <p:spPr>
          <a:xfrm>
            <a:off x="3923638" y="3955091"/>
            <a:ext cx="879231" cy="276999"/>
          </a:xfrm>
          <a:prstGeom prst="rect">
            <a:avLst/>
          </a:prstGeom>
          <a:solidFill>
            <a:schemeClr val="bg1"/>
          </a:solidFill>
        </p:spPr>
        <p:txBody>
          <a:bodyPr wrap="square" rtlCol="0">
            <a:spAutoFit/>
          </a:bodyPr>
          <a:lstStyle/>
          <a:p>
            <a:pPr algn="ctr"/>
            <a:r>
              <a:rPr lang="es-ES_tradnl" sz="1200" dirty="0">
                <a:latin typeface="Calibri" charset="0"/>
                <a:ea typeface="Calibri" charset="0"/>
                <a:cs typeface="Calibri" charset="0"/>
              </a:rPr>
              <a:t>Reservas</a:t>
            </a:r>
          </a:p>
        </p:txBody>
      </p:sp>
      <p:sp>
        <p:nvSpPr>
          <p:cNvPr id="11" name="Rectángulo redondeado 10"/>
          <p:cNvSpPr/>
          <p:nvPr/>
        </p:nvSpPr>
        <p:spPr>
          <a:xfrm>
            <a:off x="5784992" y="3043752"/>
            <a:ext cx="1200008" cy="801185"/>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latin typeface="Calibri" charset="0"/>
                <a:ea typeface="Calibri" charset="0"/>
                <a:cs typeface="Calibri" charset="0"/>
              </a:rPr>
              <a:t>Enviar Información de las Reservas</a:t>
            </a:r>
          </a:p>
        </p:txBody>
      </p:sp>
      <p:sp>
        <p:nvSpPr>
          <p:cNvPr id="14" name="Elipse 13"/>
          <p:cNvSpPr/>
          <p:nvPr/>
        </p:nvSpPr>
        <p:spPr>
          <a:xfrm>
            <a:off x="622735" y="3270513"/>
            <a:ext cx="347662" cy="347662"/>
          </a:xfrm>
          <a:prstGeom prst="ellipse">
            <a:avLst/>
          </a:prstGeom>
          <a:solidFill>
            <a:srgbClr val="DDEEC7"/>
          </a:solidFill>
          <a:ln w="19050">
            <a:solidFill>
              <a:srgbClr val="92C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Elipse 14"/>
          <p:cNvSpPr/>
          <p:nvPr/>
        </p:nvSpPr>
        <p:spPr>
          <a:xfrm>
            <a:off x="8211791" y="3270513"/>
            <a:ext cx="347662" cy="347662"/>
          </a:xfrm>
          <a:prstGeom prst="ellipse">
            <a:avLst/>
          </a:prstGeom>
          <a:solidFill>
            <a:srgbClr val="FBC8C4"/>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6" name="Conector recto de flecha 15"/>
          <p:cNvCxnSpPr>
            <a:stCxn id="14" idx="6"/>
            <a:endCxn id="6" idx="1"/>
          </p:cNvCxnSpPr>
          <p:nvPr/>
        </p:nvCxnSpPr>
        <p:spPr>
          <a:xfrm flipV="1">
            <a:off x="970397" y="3440913"/>
            <a:ext cx="568285" cy="3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6" idx="3"/>
          </p:cNvCxnSpPr>
          <p:nvPr/>
        </p:nvCxnSpPr>
        <p:spPr>
          <a:xfrm>
            <a:off x="2867526" y="3440913"/>
            <a:ext cx="8630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SUB PROCESOS Y ACTIVIDADES DE LLAMADA</a:t>
            </a:r>
          </a:p>
        </p:txBody>
      </p:sp>
      <p:sp>
        <p:nvSpPr>
          <p:cNvPr id="40" name="Cruz 39">
            <a:extLst>
              <a:ext uri="{FF2B5EF4-FFF2-40B4-BE49-F238E27FC236}">
                <a16:creationId xmlns:a16="http://schemas.microsoft.com/office/drawing/2014/main" id="{D16C9684-94C4-7B4D-BE51-8C9C6143477E}"/>
              </a:ext>
            </a:extLst>
          </p:cNvPr>
          <p:cNvSpPr/>
          <p:nvPr/>
        </p:nvSpPr>
        <p:spPr>
          <a:xfrm>
            <a:off x="4324677" y="3678251"/>
            <a:ext cx="129851" cy="129057"/>
          </a:xfrm>
          <a:prstGeom prst="plus">
            <a:avLst>
              <a:gd name="adj" fmla="val 3760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 name="Imagen 3">
            <a:extLst>
              <a:ext uri="{FF2B5EF4-FFF2-40B4-BE49-F238E27FC236}">
                <a16:creationId xmlns:a16="http://schemas.microsoft.com/office/drawing/2014/main" id="{891802B0-CB07-44C7-952B-BBF1CEEECA02}"/>
              </a:ext>
            </a:extLst>
          </p:cNvPr>
          <p:cNvPicPr>
            <a:picLocks noChangeAspect="1"/>
          </p:cNvPicPr>
          <p:nvPr/>
        </p:nvPicPr>
        <p:blipFill>
          <a:blip r:embed="rId4"/>
          <a:stretch>
            <a:fillRect/>
          </a:stretch>
        </p:blipFill>
        <p:spPr>
          <a:xfrm>
            <a:off x="5858982" y="3117380"/>
            <a:ext cx="238125" cy="161925"/>
          </a:xfrm>
          <a:prstGeom prst="rect">
            <a:avLst/>
          </a:prstGeom>
        </p:spPr>
      </p:pic>
    </p:spTree>
    <p:custDataLst>
      <p:tags r:id="rId1"/>
    </p:custDataLst>
    <p:extLst>
      <p:ext uri="{BB962C8B-B14F-4D97-AF65-F5344CB8AC3E}">
        <p14:creationId xmlns:p14="http://schemas.microsoft.com/office/powerpoint/2010/main" val="88727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54642E28-119B-4B67-B136-E55AF7914E2E}"/>
              </a:ext>
            </a:extLst>
          </p:cNvPr>
          <p:cNvSpPr txBox="1"/>
          <p:nvPr/>
        </p:nvSpPr>
        <p:spPr>
          <a:xfrm>
            <a:off x="508316" y="917626"/>
            <a:ext cx="7691585" cy="1061829"/>
          </a:xfrm>
          <a:prstGeom prst="rect">
            <a:avLst/>
          </a:prstGeom>
          <a:noFill/>
          <a:ln w="28575">
            <a:noFill/>
            <a:prstDash val="dash"/>
          </a:ln>
        </p:spPr>
        <p:txBody>
          <a:bodyPr wrap="square" lIns="0" tIns="0" rIns="0" bIns="0" rtlCol="0">
            <a:spAutoFit/>
          </a:bodyPr>
          <a:lstStyle/>
          <a:p>
            <a:pPr lvl="0">
              <a:spcAft>
                <a:spcPts val="600"/>
              </a:spcAft>
            </a:pPr>
            <a:r>
              <a:rPr lang="es-ES" sz="1600" b="1" dirty="0">
                <a:latin typeface="Calibri" charset="0"/>
                <a:ea typeface="Calibri" charset="0"/>
                <a:cs typeface="Calibri" charset="0"/>
              </a:rPr>
              <a:t>ACTIVIDADES DE LLAMADA (SUB PROCESOS REUSABLES):</a:t>
            </a:r>
          </a:p>
          <a:p>
            <a:r>
              <a:rPr lang="es-ES" sz="1600" dirty="0">
                <a:latin typeface="Calibri" charset="0"/>
                <a:ea typeface="Calibri" charset="0"/>
                <a:cs typeface="Calibri" charset="0"/>
              </a:rPr>
              <a:t>Este diagrama introduce el concepto de procesos reusables. En este caso, el sub-proceso de Reservas no es un sub-proceso</a:t>
            </a:r>
            <a:r>
              <a:rPr lang="es-ES" sz="1600" b="1" dirty="0">
                <a:latin typeface="Calibri" charset="0"/>
                <a:ea typeface="Calibri" charset="0"/>
                <a:cs typeface="Calibri" charset="0"/>
              </a:rPr>
              <a:t> </a:t>
            </a:r>
            <a:r>
              <a:rPr lang="es-ES" sz="1600" dirty="0">
                <a:latin typeface="Calibri" charset="0"/>
                <a:ea typeface="Calibri" charset="0"/>
                <a:cs typeface="Calibri" charset="0"/>
              </a:rPr>
              <a:t>del proceso de Solicitud de Viajes, sino un proceso independiente que es invocado dentro del flujo del proceso principal. </a:t>
            </a:r>
            <a:endParaRPr lang="es-PE" sz="1600" dirty="0">
              <a:latin typeface="Calibri" charset="0"/>
              <a:ea typeface="Calibri" charset="0"/>
              <a:cs typeface="Calibri" charset="0"/>
            </a:endParaRP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SUB PROCESOS Y ACTIVIDADES DE LLAMADA</a:t>
            </a:r>
          </a:p>
        </p:txBody>
      </p:sp>
      <p:cxnSp>
        <p:nvCxnSpPr>
          <p:cNvPr id="23" name="Conector recto de flecha 22"/>
          <p:cNvCxnSpPr>
            <a:endCxn id="36" idx="2"/>
          </p:cNvCxnSpPr>
          <p:nvPr/>
        </p:nvCxnSpPr>
        <p:spPr>
          <a:xfrm>
            <a:off x="6985000" y="3440913"/>
            <a:ext cx="1226791" cy="3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cxnSpLocks/>
          </p:cNvCxnSpPr>
          <p:nvPr/>
        </p:nvCxnSpPr>
        <p:spPr>
          <a:xfrm>
            <a:off x="4963258" y="3440913"/>
            <a:ext cx="821734" cy="3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ángulo redondeado 24"/>
          <p:cNvSpPr/>
          <p:nvPr/>
        </p:nvSpPr>
        <p:spPr>
          <a:xfrm>
            <a:off x="1538682" y="3043752"/>
            <a:ext cx="1328844" cy="794321"/>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latin typeface="Calibri" charset="0"/>
                <a:ea typeface="Calibri" charset="0"/>
                <a:cs typeface="Calibri" charset="0"/>
              </a:rPr>
              <a:t>Registrar Solicitud de Viaje</a:t>
            </a:r>
          </a:p>
        </p:txBody>
      </p:sp>
      <p:grpSp>
        <p:nvGrpSpPr>
          <p:cNvPr id="26" name="Agrupar 25"/>
          <p:cNvGrpSpPr/>
          <p:nvPr/>
        </p:nvGrpSpPr>
        <p:grpSpPr>
          <a:xfrm>
            <a:off x="3763250" y="3036888"/>
            <a:ext cx="1200008" cy="801185"/>
            <a:chOff x="3396660" y="3737097"/>
            <a:chExt cx="1820663" cy="1215565"/>
          </a:xfrm>
        </p:grpSpPr>
        <p:sp>
          <p:nvSpPr>
            <p:cNvPr id="27" name="Rectángulo redondeado 26"/>
            <p:cNvSpPr/>
            <p:nvPr/>
          </p:nvSpPr>
          <p:spPr>
            <a:xfrm>
              <a:off x="3396660" y="3737097"/>
              <a:ext cx="1820663" cy="1215565"/>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Rectángulo redondeado 27"/>
            <p:cNvSpPr/>
            <p:nvPr/>
          </p:nvSpPr>
          <p:spPr>
            <a:xfrm>
              <a:off x="4190403" y="4663502"/>
              <a:ext cx="322263" cy="289160"/>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Cruz 28"/>
            <p:cNvSpPr/>
            <p:nvPr/>
          </p:nvSpPr>
          <p:spPr>
            <a:xfrm>
              <a:off x="4253029" y="4710179"/>
              <a:ext cx="197011" cy="195806"/>
            </a:xfrm>
            <a:prstGeom prst="plus">
              <a:avLst>
                <a:gd name="adj" fmla="val 3760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0" name="CuadroTexto 29"/>
          <p:cNvSpPr txBox="1"/>
          <p:nvPr/>
        </p:nvSpPr>
        <p:spPr>
          <a:xfrm>
            <a:off x="3923638" y="3955091"/>
            <a:ext cx="879231" cy="276999"/>
          </a:xfrm>
          <a:prstGeom prst="rect">
            <a:avLst/>
          </a:prstGeom>
          <a:solidFill>
            <a:schemeClr val="bg1"/>
          </a:solidFill>
        </p:spPr>
        <p:txBody>
          <a:bodyPr wrap="square" rtlCol="0">
            <a:spAutoFit/>
          </a:bodyPr>
          <a:lstStyle/>
          <a:p>
            <a:pPr algn="ctr"/>
            <a:r>
              <a:rPr lang="es-ES_tradnl" sz="1200">
                <a:latin typeface="Calibri" charset="0"/>
                <a:ea typeface="Calibri" charset="0"/>
                <a:cs typeface="Calibri" charset="0"/>
              </a:rPr>
              <a:t>Reservas</a:t>
            </a:r>
          </a:p>
        </p:txBody>
      </p:sp>
      <p:sp>
        <p:nvSpPr>
          <p:cNvPr id="31" name="Rectángulo redondeado 30"/>
          <p:cNvSpPr/>
          <p:nvPr/>
        </p:nvSpPr>
        <p:spPr>
          <a:xfrm>
            <a:off x="5784992" y="3043752"/>
            <a:ext cx="1200008" cy="801185"/>
          </a:xfrm>
          <a:prstGeom prst="roundRect">
            <a:avLst>
              <a:gd name="adj" fmla="val 11615"/>
            </a:avLst>
          </a:prstGeom>
          <a:solidFill>
            <a:srgbClr val="D8F0F3"/>
          </a:solidFill>
          <a:ln w="28575">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latin typeface="Calibri" charset="0"/>
                <a:ea typeface="Calibri" charset="0"/>
                <a:cs typeface="Calibri" charset="0"/>
              </a:rPr>
              <a:t>Enviar Información de las Reservas</a:t>
            </a:r>
          </a:p>
        </p:txBody>
      </p:sp>
      <p:sp>
        <p:nvSpPr>
          <p:cNvPr id="33" name="Elipse 32"/>
          <p:cNvSpPr/>
          <p:nvPr/>
        </p:nvSpPr>
        <p:spPr>
          <a:xfrm>
            <a:off x="622735" y="3270513"/>
            <a:ext cx="347662" cy="347662"/>
          </a:xfrm>
          <a:prstGeom prst="ellipse">
            <a:avLst/>
          </a:prstGeom>
          <a:solidFill>
            <a:srgbClr val="DDEEC7"/>
          </a:solidFill>
          <a:ln w="19050">
            <a:solidFill>
              <a:srgbClr val="92C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Elipse 33"/>
          <p:cNvSpPr/>
          <p:nvPr/>
        </p:nvSpPr>
        <p:spPr>
          <a:xfrm>
            <a:off x="8211791" y="3270513"/>
            <a:ext cx="347662" cy="347662"/>
          </a:xfrm>
          <a:prstGeom prst="ellipse">
            <a:avLst/>
          </a:prstGeom>
          <a:solidFill>
            <a:srgbClr val="FBC8C4"/>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5" name="Conector recto de flecha 34"/>
          <p:cNvCxnSpPr>
            <a:stCxn id="35" idx="6"/>
            <a:endCxn id="27" idx="1"/>
          </p:cNvCxnSpPr>
          <p:nvPr/>
        </p:nvCxnSpPr>
        <p:spPr>
          <a:xfrm flipV="1">
            <a:off x="970397" y="3440913"/>
            <a:ext cx="568285" cy="3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stCxn id="27" idx="3"/>
          </p:cNvCxnSpPr>
          <p:nvPr/>
        </p:nvCxnSpPr>
        <p:spPr>
          <a:xfrm>
            <a:off x="2867526" y="3440913"/>
            <a:ext cx="8630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FFE3BFAD-E0D6-44C1-9873-874868654221}"/>
              </a:ext>
            </a:extLst>
          </p:cNvPr>
          <p:cNvPicPr>
            <a:picLocks noChangeAspect="1"/>
          </p:cNvPicPr>
          <p:nvPr/>
        </p:nvPicPr>
        <p:blipFill>
          <a:blip r:embed="rId4"/>
          <a:stretch>
            <a:fillRect/>
          </a:stretch>
        </p:blipFill>
        <p:spPr>
          <a:xfrm>
            <a:off x="5832689" y="3108588"/>
            <a:ext cx="238125" cy="161925"/>
          </a:xfrm>
          <a:prstGeom prst="rect">
            <a:avLst/>
          </a:prstGeom>
        </p:spPr>
      </p:pic>
    </p:spTree>
    <p:custDataLst>
      <p:tags r:id="rId1"/>
    </p:custDataLst>
    <p:extLst>
      <p:ext uri="{BB962C8B-B14F-4D97-AF65-F5344CB8AC3E}">
        <p14:creationId xmlns:p14="http://schemas.microsoft.com/office/powerpoint/2010/main" val="35731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2"/>
            <a:ext cx="5521727" cy="646331"/>
          </a:xfrm>
          <a:prstGeom prst="rect">
            <a:avLst/>
          </a:prstGeom>
        </p:spPr>
        <p:txBody>
          <a:bodyPr vert="horz" wrap="square" lIns="0" tIns="0" rIns="0" bIns="0" rtlCol="0">
            <a:spAutoFit/>
          </a:bodyPr>
          <a:lstStyle/>
          <a:p>
            <a:pPr lvl="0"/>
            <a:r>
              <a:rPr lang="es-PE" sz="1400" dirty="0">
                <a:latin typeface="Calibri" charset="0"/>
                <a:ea typeface="Calibri" charset="0"/>
                <a:cs typeface="Calibri" charset="0"/>
              </a:rPr>
              <a:t>Conocer principios básicos de modelo mediante la herramienta Bizagi.</a:t>
            </a:r>
          </a:p>
          <a:p>
            <a:pPr lvl="0"/>
            <a:endParaRPr lang="es-PE" sz="1400" dirty="0">
              <a:latin typeface="Calibri" charset="0"/>
              <a:ea typeface="Calibri" charset="0"/>
              <a:cs typeface="Calibri" charset="0"/>
            </a:endParaRPr>
          </a:p>
          <a:p>
            <a:pPr lvl="0"/>
            <a:r>
              <a:rPr lang="es-PE" sz="1400" dirty="0">
                <a:latin typeface="Calibri" charset="0"/>
                <a:ea typeface="Calibri" charset="0"/>
                <a:cs typeface="Calibri" charset="0"/>
              </a:rPr>
              <a:t>Modelar un proceso básico</a:t>
            </a:r>
          </a:p>
        </p:txBody>
      </p:sp>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5" name="Imagen 14"/>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6660" y="3050921"/>
            <a:ext cx="1689027" cy="2183068"/>
          </a:xfrm>
          <a:prstGeom prst="rect">
            <a:avLst/>
          </a:prstGeom>
        </p:spPr>
      </p:pic>
      <p:pic>
        <p:nvPicPr>
          <p:cNvPr id="16" name="Imagen 15"/>
          <p:cNvPicPr>
            <a:picLocks noChangeAspect="1"/>
          </p:cNvPicPr>
          <p:nvPr/>
        </p:nvPicPr>
        <p:blipFill>
          <a:blip r:embed="rId4"/>
          <a:stretch>
            <a:fillRect/>
          </a:stretch>
        </p:blipFill>
        <p:spPr>
          <a:xfrm>
            <a:off x="1008063" y="960461"/>
            <a:ext cx="118814" cy="121369"/>
          </a:xfrm>
          <a:prstGeom prst="rect">
            <a:avLst/>
          </a:prstGeom>
        </p:spPr>
      </p:pic>
      <p:pic>
        <p:nvPicPr>
          <p:cNvPr id="19" name="Imagen 18"/>
          <p:cNvPicPr>
            <a:picLocks noChangeAspect="1"/>
          </p:cNvPicPr>
          <p:nvPr/>
        </p:nvPicPr>
        <p:blipFill>
          <a:blip r:embed="rId4"/>
          <a:stretch>
            <a:fillRect/>
          </a:stretch>
        </p:blipFill>
        <p:spPr>
          <a:xfrm>
            <a:off x="1008063" y="1391408"/>
            <a:ext cx="118814" cy="121369"/>
          </a:xfrm>
          <a:prstGeom prst="rect">
            <a:avLst/>
          </a:prstGeom>
        </p:spPr>
      </p:pic>
      <p:sp>
        <p:nvSpPr>
          <p:cNvPr id="10" name="Rectangle 5">
            <a:extLst>
              <a:ext uri="{FF2B5EF4-FFF2-40B4-BE49-F238E27FC236}">
                <a16:creationId xmlns:a16="http://schemas.microsoft.com/office/drawing/2014/main" id="{7A45F0DC-EDB2-464C-A040-E474F255CF7C}"/>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OBJETIVOS </a:t>
            </a:r>
          </a:p>
        </p:txBody>
      </p:sp>
    </p:spTree>
    <p:extLst>
      <p:ext uri="{BB962C8B-B14F-4D97-AF65-F5344CB8AC3E}">
        <p14:creationId xmlns:p14="http://schemas.microsoft.com/office/powerpoint/2010/main" val="97901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54642E28-119B-4B67-B136-E55AF7914E2E}"/>
              </a:ext>
            </a:extLst>
          </p:cNvPr>
          <p:cNvSpPr txBox="1"/>
          <p:nvPr/>
        </p:nvSpPr>
        <p:spPr>
          <a:xfrm>
            <a:off x="509816" y="919391"/>
            <a:ext cx="8169275" cy="3370153"/>
          </a:xfrm>
          <a:prstGeom prst="rect">
            <a:avLst/>
          </a:prstGeom>
          <a:noFill/>
          <a:ln w="28575">
            <a:noFill/>
            <a:prstDash val="dash"/>
          </a:ln>
        </p:spPr>
        <p:txBody>
          <a:bodyPr wrap="square" lIns="0" tIns="0" rIns="0" bIns="0" rtlCol="0">
            <a:spAutoFit/>
          </a:bodyPr>
          <a:lstStyle/>
          <a:p>
            <a:pPr lvl="0">
              <a:spcAft>
                <a:spcPts val="600"/>
              </a:spcAft>
            </a:pPr>
            <a:r>
              <a:rPr lang="es-PE" sz="1600" b="1" dirty="0">
                <a:latin typeface="Calibri" charset="0"/>
                <a:ea typeface="Calibri" charset="0"/>
                <a:cs typeface="Calibri" charset="0"/>
              </a:rPr>
              <a:t>PROCESO DE SOLICITUD DE CRÉDITO</a:t>
            </a:r>
          </a:p>
          <a:p>
            <a:pPr marL="182563" lvl="0" indent="-182563" algn="just">
              <a:buFont typeface="Arial" charset="0"/>
              <a:buChar char="•"/>
            </a:pPr>
            <a:r>
              <a:rPr lang="es-ES" sz="1600" dirty="0">
                <a:latin typeface="Calibri" charset="0"/>
                <a:ea typeface="Calibri" charset="0"/>
                <a:cs typeface="Calibri" charset="0"/>
              </a:rPr>
              <a:t>El Proceso de Solicitud Crédito gestiona las actividades necesarias para recibir, analizar y aprobar solicitudes registradas por los clientes de una entidad financiera.</a:t>
            </a:r>
          </a:p>
          <a:p>
            <a:pPr marL="182563" lvl="0" indent="-182563" algn="just">
              <a:buFont typeface="Arial" charset="0"/>
              <a:buChar char="•"/>
            </a:pPr>
            <a:endParaRPr lang="es-PE" sz="1600" dirty="0">
              <a:latin typeface="Calibri" charset="0"/>
              <a:ea typeface="Calibri" charset="0"/>
              <a:cs typeface="Calibri" charset="0"/>
            </a:endParaRPr>
          </a:p>
          <a:p>
            <a:pPr marL="182563" lvl="0" indent="-182563" algn="just">
              <a:buFont typeface="Arial" charset="0"/>
              <a:buChar char="•"/>
            </a:pPr>
            <a:r>
              <a:rPr lang="es-ES" sz="1600" dirty="0">
                <a:latin typeface="Calibri" charset="0"/>
                <a:ea typeface="Calibri" charset="0"/>
                <a:cs typeface="Calibri" charset="0"/>
              </a:rPr>
              <a:t>Una versión simplificada de este proceso consta del registro de la solicitud, la verificación de la información del solicitante y el estudio del crédito.</a:t>
            </a:r>
          </a:p>
          <a:p>
            <a:pPr marL="182563" lvl="0" indent="-182563" algn="just">
              <a:buFont typeface="Arial" charset="0"/>
              <a:buChar char="•"/>
            </a:pPr>
            <a:endParaRPr lang="es-PE" sz="1600" dirty="0">
              <a:latin typeface="Calibri" charset="0"/>
              <a:ea typeface="Calibri" charset="0"/>
              <a:cs typeface="Calibri" charset="0"/>
            </a:endParaRPr>
          </a:p>
          <a:p>
            <a:pPr marL="182563" lvl="0" indent="-182563" algn="just">
              <a:buFont typeface="Arial" charset="0"/>
              <a:buChar char="•"/>
            </a:pPr>
            <a:r>
              <a:rPr lang="es-ES" sz="1600" dirty="0">
                <a:latin typeface="Calibri" charset="0"/>
                <a:ea typeface="Calibri" charset="0"/>
                <a:cs typeface="Calibri" charset="0"/>
              </a:rPr>
              <a:t>Al registrar la solicitud el </a:t>
            </a:r>
            <a:r>
              <a:rPr lang="es-ES" sz="1600" b="1" dirty="0">
                <a:latin typeface="Calibri" charset="0"/>
                <a:ea typeface="Calibri" charset="0"/>
                <a:cs typeface="Calibri" charset="0"/>
              </a:rPr>
              <a:t>cliente</a:t>
            </a:r>
            <a:r>
              <a:rPr lang="es-ES" sz="1600" dirty="0">
                <a:latin typeface="Calibri" charset="0"/>
                <a:ea typeface="Calibri" charset="0"/>
                <a:cs typeface="Calibri" charset="0"/>
              </a:rPr>
              <a:t> manifiesta su interés de adquirir un crédito y presenta la documentación requerida a la entidad. Luego un </a:t>
            </a:r>
            <a:r>
              <a:rPr lang="es-ES" sz="1600" b="1" dirty="0">
                <a:latin typeface="Calibri" charset="0"/>
                <a:ea typeface="Calibri" charset="0"/>
                <a:cs typeface="Calibri" charset="0"/>
              </a:rPr>
              <a:t>agente</a:t>
            </a:r>
            <a:r>
              <a:rPr lang="es-ES" sz="1600" dirty="0">
                <a:latin typeface="Calibri" charset="0"/>
                <a:ea typeface="Calibri" charset="0"/>
                <a:cs typeface="Calibri" charset="0"/>
              </a:rPr>
              <a:t> realiza la verificación de la información presentada por el cliente, y posteriormente la </a:t>
            </a:r>
            <a:r>
              <a:rPr lang="es-ES" sz="1600" b="1" dirty="0">
                <a:latin typeface="Calibri" charset="0"/>
                <a:ea typeface="Calibri" charset="0"/>
                <a:cs typeface="Calibri" charset="0"/>
              </a:rPr>
              <a:t>fábrica de crédito </a:t>
            </a:r>
            <a:r>
              <a:rPr lang="es-ES" sz="1600" dirty="0">
                <a:latin typeface="Calibri" charset="0"/>
                <a:ea typeface="Calibri" charset="0"/>
                <a:cs typeface="Calibri" charset="0"/>
              </a:rPr>
              <a:t>realiza estudio del crédito. </a:t>
            </a:r>
          </a:p>
          <a:p>
            <a:pPr marL="182563" lvl="0" indent="-182563" algn="just">
              <a:buFont typeface="Arial" charset="0"/>
              <a:buChar char="•"/>
            </a:pPr>
            <a:endParaRPr lang="es-ES" sz="1600" dirty="0">
              <a:latin typeface="Calibri" charset="0"/>
              <a:ea typeface="Calibri" charset="0"/>
              <a:cs typeface="Calibri" charset="0"/>
            </a:endParaRPr>
          </a:p>
          <a:p>
            <a:pPr marL="182563" lvl="0" indent="-182563" algn="just">
              <a:buFont typeface="Arial" charset="0"/>
              <a:buChar char="•"/>
            </a:pPr>
            <a:r>
              <a:rPr lang="es-ES" sz="1600" dirty="0">
                <a:latin typeface="Calibri" charset="0"/>
                <a:ea typeface="Calibri" charset="0"/>
                <a:cs typeface="Calibri" charset="0"/>
              </a:rPr>
              <a:t>Por último se realizan las actividades necesarias para desembolsar el monto solicitado o informar el rechazo de la solicitud al cliente. Esto lo realiza el área de </a:t>
            </a:r>
            <a:r>
              <a:rPr lang="es-ES" sz="1600" b="1" dirty="0">
                <a:latin typeface="Calibri" charset="0"/>
                <a:ea typeface="Calibri" charset="0"/>
                <a:cs typeface="Calibri" charset="0"/>
              </a:rPr>
              <a:t>Operaciones</a:t>
            </a:r>
            <a:r>
              <a:rPr lang="es-ES" sz="1600" dirty="0">
                <a:latin typeface="Calibri" charset="0"/>
                <a:ea typeface="Calibri" charset="0"/>
                <a:cs typeface="Calibri" charset="0"/>
              </a:rPr>
              <a:t> del Banco.</a:t>
            </a:r>
            <a:endParaRPr lang="es-PE" sz="1600" dirty="0">
              <a:latin typeface="Calibri" charset="0"/>
              <a:ea typeface="Calibri" charset="0"/>
              <a:cs typeface="Calibri" charset="0"/>
            </a:endParaRP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spTree>
    <p:custDataLst>
      <p:tags r:id="rId1"/>
    </p:custDataLst>
    <p:extLst>
      <p:ext uri="{BB962C8B-B14F-4D97-AF65-F5344CB8AC3E}">
        <p14:creationId xmlns:p14="http://schemas.microsoft.com/office/powerpoint/2010/main" val="420317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126024" y="30819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536071C5-87EA-435C-A16B-A794C71DD8A5}"/>
              </a:ext>
            </a:extLst>
          </p:cNvPr>
          <p:cNvPicPr>
            <a:picLocks noChangeAspect="1"/>
          </p:cNvPicPr>
          <p:nvPr/>
        </p:nvPicPr>
        <p:blipFill rotWithShape="1">
          <a:blip r:embed="rId4"/>
          <a:srcRect b="9744"/>
          <a:stretch/>
        </p:blipFill>
        <p:spPr>
          <a:xfrm>
            <a:off x="2183646" y="117231"/>
            <a:ext cx="4940831" cy="5158154"/>
          </a:xfrm>
          <a:prstGeom prst="rect">
            <a:avLst/>
          </a:prstGeom>
        </p:spPr>
      </p:pic>
    </p:spTree>
    <p:custDataLst>
      <p:tags r:id="rId1"/>
    </p:custDataLst>
    <p:extLst>
      <p:ext uri="{BB962C8B-B14F-4D97-AF65-F5344CB8AC3E}">
        <p14:creationId xmlns:p14="http://schemas.microsoft.com/office/powerpoint/2010/main" val="204331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54642E28-119B-4B67-B136-E55AF7914E2E}"/>
              </a:ext>
            </a:extLst>
          </p:cNvPr>
          <p:cNvSpPr txBox="1"/>
          <p:nvPr/>
        </p:nvSpPr>
        <p:spPr>
          <a:xfrm>
            <a:off x="507162" y="916737"/>
            <a:ext cx="8027238" cy="2877711"/>
          </a:xfrm>
          <a:prstGeom prst="rect">
            <a:avLst/>
          </a:prstGeom>
          <a:noFill/>
          <a:ln w="28575">
            <a:noFill/>
            <a:prstDash val="dash"/>
          </a:ln>
        </p:spPr>
        <p:txBody>
          <a:bodyPr wrap="square" lIns="0" tIns="0" rIns="0" bIns="0" rtlCol="0">
            <a:spAutoFit/>
          </a:bodyPr>
          <a:lstStyle/>
          <a:p>
            <a:pPr lvl="0">
              <a:spcAft>
                <a:spcPts val="600"/>
              </a:spcAft>
            </a:pPr>
            <a:r>
              <a:rPr lang="es-PE" sz="1600" b="1" dirty="0">
                <a:latin typeface="Calibri" charset="0"/>
                <a:ea typeface="Calibri" charset="0"/>
                <a:cs typeface="Calibri" charset="0"/>
              </a:rPr>
              <a:t>PROCESO DE GENERACIÓN DE ÓRDENES DE COMPRA</a:t>
            </a:r>
          </a:p>
          <a:p>
            <a:pPr marL="184150" lvl="0" indent="-184150" algn="just">
              <a:buFont typeface="Arial" charset="0"/>
              <a:buChar char="•"/>
            </a:pPr>
            <a:r>
              <a:rPr lang="es-PE" sz="1600" dirty="0">
                <a:latin typeface="Calibri" charset="0"/>
                <a:ea typeface="Calibri" charset="0"/>
                <a:cs typeface="Calibri" charset="0"/>
              </a:rPr>
              <a:t>Este proceso tiene como objetivo generar órdenes de compra </a:t>
            </a:r>
            <a:r>
              <a:rPr lang="es-PE" sz="1600" b="1" dirty="0">
                <a:latin typeface="Calibri" charset="0"/>
                <a:ea typeface="Calibri" charset="0"/>
                <a:cs typeface="Calibri" charset="0"/>
              </a:rPr>
              <a:t>automáticamente</a:t>
            </a:r>
            <a:r>
              <a:rPr lang="es-PE" sz="1600" dirty="0">
                <a:latin typeface="Calibri" charset="0"/>
                <a:ea typeface="Calibri" charset="0"/>
                <a:cs typeface="Calibri" charset="0"/>
              </a:rPr>
              <a:t> de acuerdo a los niveles de inventario de una materia prima específica, gestionar su aprobación e ingreso en los sistemas contables de la empresa (ERP), realizar el envío de las mismas a los proveedores.</a:t>
            </a:r>
          </a:p>
          <a:p>
            <a:pPr marL="184150" lvl="0" indent="-184150" algn="just">
              <a:buFont typeface="Arial" charset="0"/>
              <a:buChar char="•"/>
            </a:pPr>
            <a:endParaRPr lang="es-PE" sz="1600" dirty="0">
              <a:latin typeface="Calibri" charset="0"/>
              <a:ea typeface="Calibri" charset="0"/>
              <a:cs typeface="Calibri" charset="0"/>
            </a:endParaRPr>
          </a:p>
          <a:p>
            <a:pPr marL="184150" lvl="0" indent="-184150" algn="just">
              <a:buFont typeface="Arial" charset="0"/>
              <a:buChar char="•"/>
            </a:pPr>
            <a:r>
              <a:rPr lang="es-PE" sz="1600" dirty="0">
                <a:latin typeface="Calibri" charset="0"/>
                <a:ea typeface="Calibri" charset="0"/>
                <a:cs typeface="Calibri" charset="0"/>
              </a:rPr>
              <a:t>Suponga que usted cuenta con un sistema que le permite medir el nivel de inventario de una materia prima en tiempo real. Cuando el inventario alcanza un nivel de inventario determinado (punto de reorden) se genera una orden de compra (</a:t>
            </a:r>
            <a:r>
              <a:rPr lang="es-PE" sz="1600" b="1" dirty="0">
                <a:latin typeface="Calibri" charset="0"/>
                <a:ea typeface="Calibri" charset="0"/>
                <a:cs typeface="Calibri" charset="0"/>
              </a:rPr>
              <a:t>Departamento de compras</a:t>
            </a:r>
            <a:r>
              <a:rPr lang="es-PE" sz="1600" dirty="0">
                <a:latin typeface="Calibri" charset="0"/>
                <a:ea typeface="Calibri" charset="0"/>
                <a:cs typeface="Calibri" charset="0"/>
              </a:rPr>
              <a:t>).</a:t>
            </a:r>
          </a:p>
          <a:p>
            <a:pPr marL="184150" lvl="0" indent="-184150" algn="just">
              <a:buFont typeface="Arial" charset="0"/>
              <a:buChar char="•"/>
            </a:pPr>
            <a:endParaRPr lang="es-PE" sz="1600" dirty="0">
              <a:latin typeface="Calibri" charset="0"/>
              <a:ea typeface="Calibri" charset="0"/>
              <a:cs typeface="Calibri" charset="0"/>
            </a:endParaRPr>
          </a:p>
          <a:p>
            <a:pPr marL="184150" lvl="0" indent="-184150" algn="just">
              <a:buFont typeface="Arial" charset="0"/>
              <a:buChar char="•"/>
            </a:pPr>
            <a:r>
              <a:rPr lang="es-PE" sz="1600" dirty="0">
                <a:latin typeface="Calibri" charset="0"/>
                <a:ea typeface="Calibri" charset="0"/>
                <a:cs typeface="Calibri" charset="0"/>
              </a:rPr>
              <a:t>Todas las órdenes de compra generadas deben ser aprobadas por el </a:t>
            </a:r>
            <a:r>
              <a:rPr lang="es-PE" sz="1600" b="1" dirty="0">
                <a:latin typeface="Calibri" charset="0"/>
                <a:ea typeface="Calibri" charset="0"/>
                <a:cs typeface="Calibri" charset="0"/>
              </a:rPr>
              <a:t>Jefe Administrativo</a:t>
            </a:r>
            <a:r>
              <a:rPr lang="es-PE" sz="1600" dirty="0">
                <a:latin typeface="Calibri" charset="0"/>
                <a:ea typeface="Calibri" charset="0"/>
                <a:cs typeface="Calibri" charset="0"/>
              </a:rPr>
              <a:t>, por lo que esta persona debe revisar el PDF generado y decidir si la aprueba o no.</a:t>
            </a: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spTree>
    <p:custDataLst>
      <p:tags r:id="rId1"/>
    </p:custDataLst>
    <p:extLst>
      <p:ext uri="{BB962C8B-B14F-4D97-AF65-F5344CB8AC3E}">
        <p14:creationId xmlns:p14="http://schemas.microsoft.com/office/powerpoint/2010/main" val="41174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p:nvPr/>
        </p:nvSpPr>
        <p:spPr>
          <a:xfrm>
            <a:off x="114768" y="187238"/>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E9E3CE4D-FD02-4CD6-8A6B-3B865D2EE320}"/>
              </a:ext>
            </a:extLst>
          </p:cNvPr>
          <p:cNvPicPr>
            <a:picLocks noChangeAspect="1"/>
          </p:cNvPicPr>
          <p:nvPr/>
        </p:nvPicPr>
        <p:blipFill rotWithShape="1">
          <a:blip r:embed="rId4"/>
          <a:srcRect b="14667"/>
          <a:stretch/>
        </p:blipFill>
        <p:spPr>
          <a:xfrm>
            <a:off x="1081943" y="325737"/>
            <a:ext cx="6980113" cy="5046363"/>
          </a:xfrm>
          <a:prstGeom prst="rect">
            <a:avLst/>
          </a:prstGeom>
        </p:spPr>
      </p:pic>
    </p:spTree>
    <p:custDataLst>
      <p:tags r:id="rId1"/>
    </p:custDataLst>
    <p:extLst>
      <p:ext uri="{BB962C8B-B14F-4D97-AF65-F5344CB8AC3E}">
        <p14:creationId xmlns:p14="http://schemas.microsoft.com/office/powerpoint/2010/main" val="144823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54642E28-119B-4B67-B136-E55AF7914E2E}"/>
              </a:ext>
            </a:extLst>
          </p:cNvPr>
          <p:cNvSpPr txBox="1"/>
          <p:nvPr/>
        </p:nvSpPr>
        <p:spPr>
          <a:xfrm>
            <a:off x="507162" y="916737"/>
            <a:ext cx="8027238" cy="3162661"/>
          </a:xfrm>
          <a:prstGeom prst="rect">
            <a:avLst/>
          </a:prstGeom>
          <a:noFill/>
          <a:ln w="28575">
            <a:noFill/>
            <a:prstDash val="dash"/>
          </a:ln>
        </p:spPr>
        <p:txBody>
          <a:bodyPr wrap="square" lIns="0" tIns="0" rIns="0" bIns="0" rtlCol="0">
            <a:spAutoFit/>
          </a:bodyPr>
          <a:lstStyle/>
          <a:p>
            <a:r>
              <a:rPr lang="es-ES" sz="1600" b="1" dirty="0">
                <a:latin typeface="Calibri" panose="020F0502020204030204" pitchFamily="34" charset="0"/>
                <a:cs typeface="Calibri" panose="020F0502020204030204" pitchFamily="34" charset="0"/>
              </a:rPr>
              <a:t>PROCESO DE COTIZACIÓN DE PLANES TURÍSTICOS</a:t>
            </a:r>
          </a:p>
          <a:p>
            <a:pPr algn="just">
              <a:lnSpc>
                <a:spcPct val="150000"/>
              </a:lnSpc>
            </a:pPr>
            <a:r>
              <a:rPr lang="es-ES" sz="1600" dirty="0">
                <a:latin typeface="Calibri" panose="020F0502020204030204" pitchFamily="34" charset="0"/>
                <a:cs typeface="Calibri" panose="020F0502020204030204" pitchFamily="34" charset="0"/>
              </a:rPr>
              <a:t>Este proceso gestiona las solicitudes de cotización de planes turísticos que </a:t>
            </a:r>
            <a:r>
              <a:rPr lang="es-ES" sz="1600" b="1" dirty="0">
                <a:latin typeface="Calibri" panose="020F0502020204030204" pitchFamily="34" charset="0"/>
                <a:cs typeface="Calibri" panose="020F0502020204030204" pitchFamily="34" charset="0"/>
              </a:rPr>
              <a:t>los clientes </a:t>
            </a:r>
            <a:r>
              <a:rPr lang="es-ES" sz="1600" dirty="0">
                <a:latin typeface="Calibri" panose="020F0502020204030204" pitchFamily="34" charset="0"/>
                <a:cs typeface="Calibri" panose="020F0502020204030204" pitchFamily="34" charset="0"/>
              </a:rPr>
              <a:t>hacen a una agencia de viajes. </a:t>
            </a:r>
          </a:p>
          <a:p>
            <a:pPr algn="just">
              <a:lnSpc>
                <a:spcPct val="150000"/>
              </a:lnSpc>
            </a:pPr>
            <a:r>
              <a:rPr lang="es-ES" sz="1600" dirty="0">
                <a:latin typeface="Calibri" panose="020F0502020204030204" pitchFamily="34" charset="0"/>
                <a:cs typeface="Calibri" panose="020F0502020204030204" pitchFamily="34" charset="0"/>
              </a:rPr>
              <a:t>Cuando un cliente realiza una solicitud, es necesario que </a:t>
            </a:r>
            <a:r>
              <a:rPr lang="es-ES" sz="1600" b="1" dirty="0">
                <a:latin typeface="Calibri" panose="020F0502020204030204" pitchFamily="34" charset="0"/>
                <a:cs typeface="Calibri" panose="020F0502020204030204" pitchFamily="34" charset="0"/>
              </a:rPr>
              <a:t>el agente de viajes </a:t>
            </a:r>
            <a:r>
              <a:rPr lang="es-ES" sz="1600" dirty="0">
                <a:latin typeface="Calibri" panose="020F0502020204030204" pitchFamily="34" charset="0"/>
                <a:cs typeface="Calibri" panose="020F0502020204030204" pitchFamily="34" charset="0"/>
              </a:rPr>
              <a:t>determine los costos y disponibilidad de cada uno de los servicios que el cliente incluyó en su solicitud (Tiquete, hotel, alquiler de auto).</a:t>
            </a:r>
          </a:p>
          <a:p>
            <a:pPr algn="just">
              <a:lnSpc>
                <a:spcPct val="150000"/>
              </a:lnSpc>
            </a:pPr>
            <a:r>
              <a:rPr lang="es-ES" sz="1600" dirty="0">
                <a:latin typeface="Calibri" panose="020F0502020204030204" pitchFamily="34" charset="0"/>
                <a:cs typeface="Calibri" panose="020F0502020204030204" pitchFamily="34" charset="0"/>
              </a:rPr>
              <a:t>A continuación se procede a consolidar un plan turístico que se envía al cliente junto con el valor del mismo. Si el cliente está interesado en el plan se inicia una gestión de ventas, de lo contrario el proceso finaliza.</a:t>
            </a:r>
            <a:endParaRPr lang="es-PE" sz="1400" dirty="0">
              <a:latin typeface="Calibri" panose="020F0502020204030204" pitchFamily="34" charset="0"/>
              <a:ea typeface="Calibri" charset="0"/>
              <a:cs typeface="Calibri" panose="020F0502020204030204" pitchFamily="34" charset="0"/>
            </a:endParaRP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spTree>
    <p:custDataLst>
      <p:tags r:id="rId1"/>
    </p:custDataLst>
    <p:extLst>
      <p:ext uri="{BB962C8B-B14F-4D97-AF65-F5344CB8AC3E}">
        <p14:creationId xmlns:p14="http://schemas.microsoft.com/office/powerpoint/2010/main" val="37338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p:nvPr/>
        </p:nvSpPr>
        <p:spPr>
          <a:xfrm>
            <a:off x="114768" y="187238"/>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9A59F5F4-E070-4148-A399-CBBD5EDB3632}"/>
              </a:ext>
            </a:extLst>
          </p:cNvPr>
          <p:cNvPicPr>
            <a:picLocks noChangeAspect="1"/>
          </p:cNvPicPr>
          <p:nvPr/>
        </p:nvPicPr>
        <p:blipFill rotWithShape="1">
          <a:blip r:embed="rId4"/>
          <a:srcRect b="17875"/>
          <a:stretch/>
        </p:blipFill>
        <p:spPr>
          <a:xfrm>
            <a:off x="0" y="669720"/>
            <a:ext cx="9144000" cy="4113295"/>
          </a:xfrm>
          <a:prstGeom prst="rect">
            <a:avLst/>
          </a:prstGeom>
        </p:spPr>
      </p:pic>
    </p:spTree>
    <p:custDataLst>
      <p:tags r:id="rId1"/>
    </p:custDataLst>
    <p:extLst>
      <p:ext uri="{BB962C8B-B14F-4D97-AF65-F5344CB8AC3E}">
        <p14:creationId xmlns:p14="http://schemas.microsoft.com/office/powerpoint/2010/main" val="295966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54642E28-119B-4B67-B136-E55AF7914E2E}"/>
              </a:ext>
            </a:extLst>
          </p:cNvPr>
          <p:cNvSpPr txBox="1"/>
          <p:nvPr/>
        </p:nvSpPr>
        <p:spPr>
          <a:xfrm>
            <a:off x="507162" y="916737"/>
            <a:ext cx="8027238" cy="3531993"/>
          </a:xfrm>
          <a:prstGeom prst="rect">
            <a:avLst/>
          </a:prstGeom>
          <a:noFill/>
          <a:ln w="28575">
            <a:noFill/>
            <a:prstDash val="dash"/>
          </a:ln>
        </p:spPr>
        <p:txBody>
          <a:bodyPr wrap="square" lIns="0" tIns="0" rIns="0" bIns="0" rtlCol="0">
            <a:spAutoFit/>
          </a:bodyPr>
          <a:lstStyle/>
          <a:p>
            <a:r>
              <a:rPr lang="es-ES" sz="1600" b="1" dirty="0">
                <a:latin typeface="Calibri" panose="020F0502020204030204" pitchFamily="34" charset="0"/>
                <a:cs typeface="Calibri" panose="020F0502020204030204" pitchFamily="34" charset="0"/>
              </a:rPr>
              <a:t>PROCESO DE COMPRAS</a:t>
            </a:r>
          </a:p>
          <a:p>
            <a:pPr algn="just">
              <a:lnSpc>
                <a:spcPct val="150000"/>
              </a:lnSpc>
            </a:pPr>
            <a:r>
              <a:rPr lang="es-ES" sz="1600" dirty="0">
                <a:latin typeface="Calibri" panose="020F0502020204030204" pitchFamily="34" charset="0"/>
                <a:cs typeface="Calibri" panose="020F0502020204030204" pitchFamily="34" charset="0"/>
              </a:rPr>
              <a:t>Este proceso gestiona las relaciones con los proveedores con el objetivo de realizar compra de materiales e insumos de acuerdo a la necesidades de la empresa. El proceso inicia con una solicitud de pedido de alguna área usuaria y continua con el proceso de cotización, generación de orden de compra y envío al proveedor. Una vez recibida la mercadería se procede al pago de la factura correspondiente. </a:t>
            </a:r>
          </a:p>
          <a:p>
            <a:pPr algn="just">
              <a:lnSpc>
                <a:spcPct val="150000"/>
              </a:lnSpc>
            </a:pPr>
            <a:endParaRPr lang="es-ES" sz="1600" dirty="0">
              <a:latin typeface="Calibri" panose="020F0502020204030204" pitchFamily="34" charset="0"/>
              <a:ea typeface="Calibri" charset="0"/>
              <a:cs typeface="Calibri" panose="020F0502020204030204" pitchFamily="34" charset="0"/>
            </a:endParaRPr>
          </a:p>
          <a:p>
            <a:pPr algn="just">
              <a:lnSpc>
                <a:spcPct val="150000"/>
              </a:lnSpc>
            </a:pPr>
            <a:r>
              <a:rPr lang="es-ES" sz="1600" b="1" dirty="0">
                <a:latin typeface="Calibri" panose="020F0502020204030204" pitchFamily="34" charset="0"/>
                <a:ea typeface="Calibri" charset="0"/>
                <a:cs typeface="Calibri" panose="020F0502020204030204" pitchFamily="34" charset="0"/>
              </a:rPr>
              <a:t>Por su parte el proveedor, </a:t>
            </a:r>
            <a:r>
              <a:rPr lang="es-ES" sz="1600" dirty="0">
                <a:latin typeface="Calibri" panose="020F0502020204030204" pitchFamily="34" charset="0"/>
                <a:ea typeface="Calibri" charset="0"/>
                <a:cs typeface="Calibri" panose="020F0502020204030204" pitchFamily="34" charset="0"/>
              </a:rPr>
              <a:t>se encarga se recibir la orden de compra, procesar nuestro pedido en sus sistemas, entregar la mercadería solicitada, emitir la factura correspondiente y finalmente recibir el pago.</a:t>
            </a:r>
            <a:endParaRPr lang="es-PE" sz="1400" dirty="0">
              <a:latin typeface="Calibri" panose="020F0502020204030204" pitchFamily="34" charset="0"/>
              <a:ea typeface="Calibri" charset="0"/>
              <a:cs typeface="Calibri" panose="020F0502020204030204" pitchFamily="34" charset="0"/>
            </a:endParaRP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spTree>
    <p:custDataLst>
      <p:tags r:id="rId1"/>
    </p:custDataLst>
    <p:extLst>
      <p:ext uri="{BB962C8B-B14F-4D97-AF65-F5344CB8AC3E}">
        <p14:creationId xmlns:p14="http://schemas.microsoft.com/office/powerpoint/2010/main" val="63583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174992" y="15935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C1A4C8E4-A975-453B-B634-C9B8098DA08F}"/>
              </a:ext>
            </a:extLst>
          </p:cNvPr>
          <p:cNvPicPr>
            <a:picLocks noChangeAspect="1"/>
          </p:cNvPicPr>
          <p:nvPr/>
        </p:nvPicPr>
        <p:blipFill rotWithShape="1">
          <a:blip r:embed="rId4"/>
          <a:srcRect b="11056"/>
          <a:stretch/>
        </p:blipFill>
        <p:spPr>
          <a:xfrm>
            <a:off x="0" y="446689"/>
            <a:ext cx="9144000" cy="5039711"/>
          </a:xfrm>
          <a:prstGeom prst="rect">
            <a:avLst/>
          </a:prstGeom>
        </p:spPr>
      </p:pic>
    </p:spTree>
    <p:custDataLst>
      <p:tags r:id="rId1"/>
    </p:custDataLst>
    <p:extLst>
      <p:ext uri="{BB962C8B-B14F-4D97-AF65-F5344CB8AC3E}">
        <p14:creationId xmlns:p14="http://schemas.microsoft.com/office/powerpoint/2010/main" val="185819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174992" y="15935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3" name="Imagen 2">
            <a:extLst>
              <a:ext uri="{FF2B5EF4-FFF2-40B4-BE49-F238E27FC236}">
                <a16:creationId xmlns:a16="http://schemas.microsoft.com/office/drawing/2014/main" id="{8AB01051-07D8-4EA6-BF5C-567ADE9E5755}"/>
              </a:ext>
            </a:extLst>
          </p:cNvPr>
          <p:cNvPicPr>
            <a:picLocks noChangeAspect="1"/>
          </p:cNvPicPr>
          <p:nvPr/>
        </p:nvPicPr>
        <p:blipFill>
          <a:blip r:embed="rId4"/>
          <a:stretch>
            <a:fillRect/>
          </a:stretch>
        </p:blipFill>
        <p:spPr>
          <a:xfrm>
            <a:off x="959827" y="847358"/>
            <a:ext cx="6896100" cy="4371975"/>
          </a:xfrm>
          <a:prstGeom prst="rect">
            <a:avLst/>
          </a:prstGeom>
        </p:spPr>
      </p:pic>
    </p:spTree>
    <p:custDataLst>
      <p:tags r:id="rId1"/>
    </p:custDataLst>
    <p:extLst>
      <p:ext uri="{BB962C8B-B14F-4D97-AF65-F5344CB8AC3E}">
        <p14:creationId xmlns:p14="http://schemas.microsoft.com/office/powerpoint/2010/main" val="133841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174992" y="15935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246C7B83-6CE8-4BE7-B2E5-8D8FD398EA5A}"/>
              </a:ext>
            </a:extLst>
          </p:cNvPr>
          <p:cNvPicPr>
            <a:picLocks noChangeAspect="1"/>
          </p:cNvPicPr>
          <p:nvPr/>
        </p:nvPicPr>
        <p:blipFill>
          <a:blip r:embed="rId4"/>
          <a:stretch>
            <a:fillRect/>
          </a:stretch>
        </p:blipFill>
        <p:spPr>
          <a:xfrm>
            <a:off x="490537" y="671512"/>
            <a:ext cx="8162925" cy="4371975"/>
          </a:xfrm>
          <a:prstGeom prst="rect">
            <a:avLst/>
          </a:prstGeom>
        </p:spPr>
      </p:pic>
    </p:spTree>
    <p:custDataLst>
      <p:tags r:id="rId1"/>
    </p:custDataLst>
    <p:extLst>
      <p:ext uri="{BB962C8B-B14F-4D97-AF65-F5344CB8AC3E}">
        <p14:creationId xmlns:p14="http://schemas.microsoft.com/office/powerpoint/2010/main" val="378072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8780" y="921461"/>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latin typeface="Calibri" charset="0"/>
                <a:ea typeface="Calibri" charset="0"/>
                <a:cs typeface="Calibri" charset="0"/>
              </a:rPr>
              <a:t>http://www.bizagi.com/es/</a:t>
            </a:r>
          </a:p>
        </p:txBody>
      </p:sp>
      <p:pic>
        <p:nvPicPr>
          <p:cNvPr id="8" name="Imagen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3581" y="1425720"/>
            <a:ext cx="7316838" cy="3487234"/>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spTree>
    <p:custDataLst>
      <p:tags r:id="rId1"/>
    </p:custDataLst>
    <p:extLst>
      <p:ext uri="{BB962C8B-B14F-4D97-AF65-F5344CB8AC3E}">
        <p14:creationId xmlns:p14="http://schemas.microsoft.com/office/powerpoint/2010/main" val="94839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4C522DA3-103E-E949-8B36-8DBFDB39D903}"/>
              </a:ext>
            </a:extLst>
          </p:cNvPr>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10">
            <a:extLst>
              <a:ext uri="{FF2B5EF4-FFF2-40B4-BE49-F238E27FC236}">
                <a16:creationId xmlns:a16="http://schemas.microsoft.com/office/drawing/2014/main" id="{2EC09874-6AA0-204D-BE96-49309B5E8EB7}"/>
              </a:ext>
            </a:extLst>
          </p:cNvPr>
          <p:cNvSpPr/>
          <p:nvPr/>
        </p:nvSpPr>
        <p:spPr>
          <a:xfrm>
            <a:off x="684214" y="1245204"/>
            <a:ext cx="4745036" cy="3231654"/>
          </a:xfrm>
          <a:prstGeom prst="rect">
            <a:avLst/>
          </a:prstGeom>
        </p:spPr>
        <p:txBody>
          <a:bodyPr wrap="square" lIns="0" tIns="0" rIns="0" bIns="0">
            <a:spAutoFit/>
          </a:bodyPr>
          <a:lstStyle/>
          <a:p>
            <a:pPr marL="227013" indent="-227013" algn="just" defTabSz="731342">
              <a:buFont typeface="+mj-lt"/>
              <a:buAutoNum type="arabicPeriod"/>
            </a:pPr>
            <a:r>
              <a:rPr lang="es-PE" sz="1400" b="1" dirty="0">
                <a:latin typeface="Calibri" charset="0"/>
                <a:cs typeface="Calibri" charset="0"/>
              </a:rPr>
              <a:t>Elaboración del Plan Estratégico de Vicepresidencia</a:t>
            </a:r>
            <a:br>
              <a:rPr lang="es-PE" sz="1400" dirty="0">
                <a:latin typeface="Calibri" charset="0"/>
                <a:cs typeface="Calibri" charset="0"/>
              </a:rPr>
            </a:br>
            <a:br>
              <a:rPr lang="es-PE" sz="1400" dirty="0">
                <a:latin typeface="Calibri" charset="0"/>
                <a:cs typeface="Calibri" charset="0"/>
              </a:rPr>
            </a:br>
            <a:r>
              <a:rPr lang="es-PE" sz="1400" dirty="0">
                <a:latin typeface="Calibri" charset="0"/>
                <a:cs typeface="Calibri" charset="0"/>
              </a:rPr>
              <a:t>Inicia con la solicitud de elaboración del plan por parte del Vicepresidente hacia el Director, quien se encarga de elaborar el plan de la dirección. Luego el Vicepresidente consolida el plan y lo envía al CEO para su revisión y aprobación. En caso contrario es rechazado y se devuelve a la Vicepresidencia para que corrija y consolide.</a:t>
            </a:r>
          </a:p>
          <a:p>
            <a:pPr marL="227013" indent="-227013" defTabSz="731342">
              <a:buFont typeface="+mj-lt"/>
              <a:buAutoNum type="arabicPeriod"/>
            </a:pPr>
            <a:endParaRPr lang="es-PE" sz="1400" dirty="0">
              <a:latin typeface="Calibri" charset="0"/>
              <a:cs typeface="Calibri" charset="0"/>
            </a:endParaRPr>
          </a:p>
          <a:p>
            <a:pPr marL="227013" indent="-227013" algn="just" defTabSz="731342">
              <a:buFont typeface="+mj-lt"/>
              <a:buAutoNum type="arabicPeriod"/>
            </a:pPr>
            <a:r>
              <a:rPr lang="es-PE" sz="1400" b="1" dirty="0">
                <a:latin typeface="Calibri" charset="0"/>
                <a:cs typeface="Calibri" charset="0"/>
              </a:rPr>
              <a:t>Elaboración el Plan Estratégico de Directores</a:t>
            </a:r>
            <a:br>
              <a:rPr lang="es-PE" sz="1400" dirty="0">
                <a:latin typeface="Calibri" charset="0"/>
                <a:cs typeface="Calibri" charset="0"/>
              </a:rPr>
            </a:br>
            <a:br>
              <a:rPr lang="es-PE" sz="1400" dirty="0">
                <a:latin typeface="Calibri" charset="0"/>
                <a:cs typeface="Calibri" charset="0"/>
              </a:rPr>
            </a:br>
            <a:r>
              <a:rPr lang="es-PE" sz="1400" dirty="0">
                <a:latin typeface="Calibri" charset="0"/>
                <a:cs typeface="Calibri" charset="0"/>
              </a:rPr>
              <a:t>Inicia con elaboración del plan por parte del Director. Luego el Vicepresidente revisa el plan de dirección, el cual puede ser aprobado o no.</a:t>
            </a:r>
          </a:p>
          <a:p>
            <a:pPr marL="227013" indent="-227013" defTabSz="731342">
              <a:buFont typeface="+mj-lt"/>
              <a:buAutoNum type="arabicPeriod"/>
            </a:pPr>
            <a:endParaRPr lang="es-PE" sz="1400" dirty="0">
              <a:latin typeface="Calibri" charset="0"/>
              <a:cs typeface="Calibri" charset="0"/>
            </a:endParaRPr>
          </a:p>
        </p:txBody>
      </p:sp>
      <p:pic>
        <p:nvPicPr>
          <p:cNvPr id="14" name="Imagen 13">
            <a:extLst>
              <a:ext uri="{FF2B5EF4-FFF2-40B4-BE49-F238E27FC236}">
                <a16:creationId xmlns:a16="http://schemas.microsoft.com/office/drawing/2014/main" id="{A0161967-9056-E54A-BF53-23AD8AE406FD}"/>
              </a:ext>
            </a:extLst>
          </p:cNvPr>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
        <p:nvSpPr>
          <p:cNvPr id="15" name="Rectángulo 14">
            <a:extLst>
              <a:ext uri="{FF2B5EF4-FFF2-40B4-BE49-F238E27FC236}">
                <a16:creationId xmlns:a16="http://schemas.microsoft.com/office/drawing/2014/main" id="{4660369D-4182-5141-9195-CFE6A5D2C0A4}"/>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16" name="Agrupar 7">
            <a:extLst>
              <a:ext uri="{FF2B5EF4-FFF2-40B4-BE49-F238E27FC236}">
                <a16:creationId xmlns:a16="http://schemas.microsoft.com/office/drawing/2014/main" id="{FA58947F-9F9E-0C43-A6FC-95B2F222B0B1}"/>
              </a:ext>
            </a:extLst>
          </p:cNvPr>
          <p:cNvGrpSpPr/>
          <p:nvPr/>
        </p:nvGrpSpPr>
        <p:grpSpPr>
          <a:xfrm>
            <a:off x="514858" y="499074"/>
            <a:ext cx="131794" cy="132296"/>
            <a:chOff x="511902" y="912278"/>
            <a:chExt cx="281320" cy="282391"/>
          </a:xfrm>
        </p:grpSpPr>
        <p:sp>
          <p:nvSpPr>
            <p:cNvPr id="17" name="Elipse 16">
              <a:extLst>
                <a:ext uri="{FF2B5EF4-FFF2-40B4-BE49-F238E27FC236}">
                  <a16:creationId xmlns:a16="http://schemas.microsoft.com/office/drawing/2014/main" id="{631D943A-AD43-234B-96B6-FCE8D17D640C}"/>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8" name="Imagen 17">
              <a:extLst>
                <a:ext uri="{FF2B5EF4-FFF2-40B4-BE49-F238E27FC236}">
                  <a16:creationId xmlns:a16="http://schemas.microsoft.com/office/drawing/2014/main" id="{DD1E368D-66AD-E148-94CD-CF06B927C0C1}"/>
                </a:ext>
              </a:extLst>
            </p:cNvPr>
            <p:cNvPicPr>
              <a:picLocks noChangeAspect="1"/>
            </p:cNvPicPr>
            <p:nvPr/>
          </p:nvPicPr>
          <p:blipFill>
            <a:blip r:embed="rId5">
              <a:alphaModFix/>
              <a:lum bright="100000" contrast="100000"/>
            </a:blip>
            <a:stretch>
              <a:fillRect/>
            </a:stretch>
          </p:blipFill>
          <p:spPr>
            <a:xfrm rot="5400000">
              <a:off x="578093" y="979007"/>
              <a:ext cx="148937" cy="148937"/>
            </a:xfrm>
            <a:prstGeom prst="rect">
              <a:avLst/>
            </a:prstGeom>
          </p:spPr>
        </p:pic>
      </p:grpSp>
    </p:spTree>
    <p:custDataLst>
      <p:tags r:id="rId1"/>
    </p:custDataLst>
    <p:extLst>
      <p:ext uri="{BB962C8B-B14F-4D97-AF65-F5344CB8AC3E}">
        <p14:creationId xmlns:p14="http://schemas.microsoft.com/office/powerpoint/2010/main" val="89688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9" y="917823"/>
            <a:ext cx="5329181" cy="646331"/>
          </a:xfrm>
          <a:prstGeom prst="rect">
            <a:avLst/>
          </a:prstGeom>
        </p:spPr>
        <p:txBody>
          <a:bodyPr vert="horz" wrap="square" lIns="0" tIns="0" rIns="0" bIns="0" rtlCol="0">
            <a:spAutoFit/>
          </a:bodyPr>
          <a:lstStyle/>
          <a:p>
            <a:r>
              <a:rPr lang="es-PE" sz="1400" dirty="0">
                <a:latin typeface="Calibri" charset="0"/>
                <a:ea typeface="Calibri" charset="0"/>
                <a:cs typeface="Calibri" charset="0"/>
              </a:rPr>
              <a:t>Bizagi – BPMN 2.0, Bizagi Suite (2014)</a:t>
            </a:r>
          </a:p>
          <a:p>
            <a:endParaRPr lang="es-PE" sz="1400" dirty="0">
              <a:latin typeface="Calibri" charset="0"/>
              <a:ea typeface="Calibri" charset="0"/>
              <a:cs typeface="Calibri" charset="0"/>
            </a:endParaRPr>
          </a:p>
          <a:p>
            <a:r>
              <a:rPr lang="es-PE" sz="1400" dirty="0">
                <a:latin typeface="Calibri" charset="0"/>
                <a:ea typeface="Calibri" charset="0"/>
                <a:cs typeface="Calibri" charset="0"/>
              </a:rPr>
              <a:t>Bizagi – Patrones de Modelado de Procesos, Bizagi Suite (2014)</a:t>
            </a: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pic>
        <p:nvPicPr>
          <p:cNvPr id="8" name="Imagen 7"/>
          <p:cNvPicPr>
            <a:picLocks noChangeAspect="1"/>
          </p:cNvPicPr>
          <p:nvPr/>
        </p:nvPicPr>
        <p:blipFill>
          <a:blip r:embed="rId2"/>
          <a:stretch>
            <a:fillRect/>
          </a:stretch>
        </p:blipFill>
        <p:spPr>
          <a:xfrm>
            <a:off x="1008064" y="1404231"/>
            <a:ext cx="103867" cy="106967"/>
          </a:xfrm>
          <a:prstGeom prst="rect">
            <a:avLst/>
          </a:prstGeom>
        </p:spPr>
      </p:pic>
      <p:sp>
        <p:nvSpPr>
          <p:cNvPr id="11" name="Rectangle 5">
            <a:extLst>
              <a:ext uri="{FF2B5EF4-FFF2-40B4-BE49-F238E27FC236}">
                <a16:creationId xmlns:a16="http://schemas.microsoft.com/office/drawing/2014/main" id="{2A288C86-1D57-4942-97C7-D49B86452883}"/>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8" y="691941"/>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Bajamos hasta el </a:t>
            </a:r>
            <a:r>
              <a:rPr lang="es-PE" sz="1100" dirty="0" err="1"/>
              <a:t>footer</a:t>
            </a:r>
            <a:r>
              <a:rPr lang="es-PE" sz="1100" dirty="0"/>
              <a:t> de la página y damos </a:t>
            </a:r>
            <a:r>
              <a:rPr lang="es-PE" sz="1100" dirty="0" err="1"/>
              <a:t>click</a:t>
            </a:r>
            <a:r>
              <a:rPr lang="es-PE" sz="1100" dirty="0"/>
              <a:t> en “</a:t>
            </a:r>
            <a:r>
              <a:rPr lang="es-PE" sz="1100" dirty="0" err="1"/>
              <a:t>Modeler</a:t>
            </a:r>
            <a:r>
              <a:rPr lang="es-PE" sz="1100" dirty="0"/>
              <a:t>”</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3" name="Imagen 2">
            <a:extLst>
              <a:ext uri="{FF2B5EF4-FFF2-40B4-BE49-F238E27FC236}">
                <a16:creationId xmlns:a16="http://schemas.microsoft.com/office/drawing/2014/main" id="{1C8ACFE7-D2BD-4224-A5B0-E20FE8C9237E}"/>
              </a:ext>
            </a:extLst>
          </p:cNvPr>
          <p:cNvPicPr>
            <a:picLocks noChangeAspect="1"/>
          </p:cNvPicPr>
          <p:nvPr/>
        </p:nvPicPr>
        <p:blipFill>
          <a:blip r:embed="rId4"/>
          <a:stretch>
            <a:fillRect/>
          </a:stretch>
        </p:blipFill>
        <p:spPr>
          <a:xfrm>
            <a:off x="796822" y="1184031"/>
            <a:ext cx="7515048" cy="4030482"/>
          </a:xfrm>
          <a:prstGeom prst="rect">
            <a:avLst/>
          </a:prstGeom>
        </p:spPr>
      </p:pic>
    </p:spTree>
    <p:custDataLst>
      <p:tags r:id="rId1"/>
    </p:custDataLst>
    <p:extLst>
      <p:ext uri="{BB962C8B-B14F-4D97-AF65-F5344CB8AC3E}">
        <p14:creationId xmlns:p14="http://schemas.microsoft.com/office/powerpoint/2010/main" val="220025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8" y="691941"/>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https://www.bizagi.com/es/plataforma/modeler</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7447E32D-B138-4388-AE96-1241E5BC69C6}"/>
              </a:ext>
            </a:extLst>
          </p:cNvPr>
          <p:cNvPicPr>
            <a:picLocks noChangeAspect="1"/>
          </p:cNvPicPr>
          <p:nvPr/>
        </p:nvPicPr>
        <p:blipFill>
          <a:blip r:embed="rId4"/>
          <a:stretch>
            <a:fillRect/>
          </a:stretch>
        </p:blipFill>
        <p:spPr>
          <a:xfrm>
            <a:off x="382556" y="1037220"/>
            <a:ext cx="8343580" cy="4354763"/>
          </a:xfrm>
          <a:prstGeom prst="rect">
            <a:avLst/>
          </a:prstGeom>
        </p:spPr>
      </p:pic>
    </p:spTree>
    <p:custDataLst>
      <p:tags r:id="rId1"/>
    </p:custDataLst>
    <p:extLst>
      <p:ext uri="{BB962C8B-B14F-4D97-AF65-F5344CB8AC3E}">
        <p14:creationId xmlns:p14="http://schemas.microsoft.com/office/powerpoint/2010/main" val="6966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8" y="745608"/>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https://www.bizagi.com/es/plataforma/pruebe-modeler</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2" name="Imagen 1">
            <a:extLst>
              <a:ext uri="{FF2B5EF4-FFF2-40B4-BE49-F238E27FC236}">
                <a16:creationId xmlns:a16="http://schemas.microsoft.com/office/drawing/2014/main" id="{DB573557-EB96-41C8-8DC3-0DA78AB6890E}"/>
              </a:ext>
            </a:extLst>
          </p:cNvPr>
          <p:cNvPicPr>
            <a:picLocks noChangeAspect="1"/>
          </p:cNvPicPr>
          <p:nvPr/>
        </p:nvPicPr>
        <p:blipFill>
          <a:blip r:embed="rId4"/>
          <a:stretch>
            <a:fillRect/>
          </a:stretch>
        </p:blipFill>
        <p:spPr>
          <a:xfrm>
            <a:off x="623160" y="1144554"/>
            <a:ext cx="7897679" cy="4049746"/>
          </a:xfrm>
          <a:prstGeom prst="rect">
            <a:avLst/>
          </a:prstGeom>
        </p:spPr>
      </p:pic>
    </p:spTree>
    <p:custDataLst>
      <p:tags r:id="rId1"/>
    </p:custDataLst>
    <p:extLst>
      <p:ext uri="{BB962C8B-B14F-4D97-AF65-F5344CB8AC3E}">
        <p14:creationId xmlns:p14="http://schemas.microsoft.com/office/powerpoint/2010/main" val="139931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8" y="745608"/>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Le damos </a:t>
            </a:r>
            <a:r>
              <a:rPr lang="es-PE" sz="1100" dirty="0" err="1"/>
              <a:t>click</a:t>
            </a:r>
            <a:r>
              <a:rPr lang="es-PE" sz="1100" dirty="0"/>
              <a:t> en “Crear una cuenta”</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3" name="Imagen 2">
            <a:extLst>
              <a:ext uri="{FF2B5EF4-FFF2-40B4-BE49-F238E27FC236}">
                <a16:creationId xmlns:a16="http://schemas.microsoft.com/office/drawing/2014/main" id="{9505BC85-3814-4338-8B18-0A955110C166}"/>
              </a:ext>
            </a:extLst>
          </p:cNvPr>
          <p:cNvPicPr>
            <a:picLocks noChangeAspect="1"/>
          </p:cNvPicPr>
          <p:nvPr/>
        </p:nvPicPr>
        <p:blipFill>
          <a:blip r:embed="rId4"/>
          <a:stretch>
            <a:fillRect/>
          </a:stretch>
        </p:blipFill>
        <p:spPr>
          <a:xfrm>
            <a:off x="193431" y="1060046"/>
            <a:ext cx="8757138" cy="4122531"/>
          </a:xfrm>
          <a:prstGeom prst="rect">
            <a:avLst/>
          </a:prstGeom>
        </p:spPr>
      </p:pic>
    </p:spTree>
    <p:custDataLst>
      <p:tags r:id="rId1"/>
    </p:custDataLst>
    <p:extLst>
      <p:ext uri="{BB962C8B-B14F-4D97-AF65-F5344CB8AC3E}">
        <p14:creationId xmlns:p14="http://schemas.microsoft.com/office/powerpoint/2010/main" val="398206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8" y="745608"/>
            <a:ext cx="8102216" cy="169277"/>
          </a:xfrm>
          <a:prstGeom prst="rect">
            <a:avLst/>
          </a:prstGeom>
        </p:spPr>
        <p:txBody>
          <a:bodyPr vert="horz" wrap="square" lIns="0" tIns="0" rIns="0" bIns="0" rtlCol="0">
            <a:spAutoFit/>
          </a:bodyPr>
          <a:lstStyle/>
          <a:p>
            <a:pPr marL="11725">
              <a:buSzPct val="100000"/>
              <a:tabLst>
                <a:tab pos="121285" algn="l"/>
              </a:tabLst>
            </a:pPr>
            <a:r>
              <a:rPr lang="es-PE" sz="1100" dirty="0"/>
              <a:t>Ingresamos  una cuenta de correo y creamos una contraseña</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MODELADO CON BIZAGI</a:t>
            </a:r>
          </a:p>
        </p:txBody>
      </p:sp>
      <p:pic>
        <p:nvPicPr>
          <p:cNvPr id="4" name="Imagen 3">
            <a:extLst>
              <a:ext uri="{FF2B5EF4-FFF2-40B4-BE49-F238E27FC236}">
                <a16:creationId xmlns:a16="http://schemas.microsoft.com/office/drawing/2014/main" id="{5F328F8E-F243-4CB2-B60B-82AD5A71F711}"/>
              </a:ext>
            </a:extLst>
          </p:cNvPr>
          <p:cNvPicPr>
            <a:picLocks noChangeAspect="1"/>
          </p:cNvPicPr>
          <p:nvPr/>
        </p:nvPicPr>
        <p:blipFill>
          <a:blip r:embed="rId4"/>
          <a:stretch>
            <a:fillRect/>
          </a:stretch>
        </p:blipFill>
        <p:spPr>
          <a:xfrm>
            <a:off x="281354" y="996404"/>
            <a:ext cx="8102216" cy="4341156"/>
          </a:xfrm>
          <a:prstGeom prst="rect">
            <a:avLst/>
          </a:prstGeom>
        </p:spPr>
      </p:pic>
    </p:spTree>
    <p:custDataLst>
      <p:tags r:id="rId1"/>
    </p:custDataLst>
    <p:extLst>
      <p:ext uri="{BB962C8B-B14F-4D97-AF65-F5344CB8AC3E}">
        <p14:creationId xmlns:p14="http://schemas.microsoft.com/office/powerpoint/2010/main" val="170219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22342</TotalTime>
  <Words>2682</Words>
  <Application>Microsoft Office PowerPoint</Application>
  <PresentationFormat>Presentación en pantalla (16:10)</PresentationFormat>
  <Paragraphs>286</Paragraphs>
  <Slides>43</Slides>
  <Notes>39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Arial</vt:lpstr>
      <vt:lpstr>Calibri</vt:lpstr>
      <vt:lpstr>Graphik Bold</vt:lpstr>
      <vt:lpstr>Graphik Medium</vt:lpstr>
      <vt:lpstr>Graphik Regular</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katya garvich</cp:lastModifiedBy>
  <cp:revision>1468</cp:revision>
  <dcterms:created xsi:type="dcterms:W3CDTF">2006-06-01T21:36:52Z</dcterms:created>
  <dcterms:modified xsi:type="dcterms:W3CDTF">2024-10-19T20:38:27Z</dcterms:modified>
</cp:coreProperties>
</file>